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Lst>
  <p:notesMasterIdLst>
    <p:notesMasterId r:id="rId37"/>
  </p:notesMasterIdLst>
  <p:sldIdLst>
    <p:sldId id="283" r:id="rId3"/>
    <p:sldId id="282" r:id="rId4"/>
    <p:sldId id="260" r:id="rId5"/>
    <p:sldId id="273" r:id="rId6"/>
    <p:sldId id="297" r:id="rId7"/>
    <p:sldId id="258" r:id="rId8"/>
    <p:sldId id="274" r:id="rId9"/>
    <p:sldId id="275" r:id="rId10"/>
    <p:sldId id="279" r:id="rId11"/>
    <p:sldId id="262" r:id="rId12"/>
    <p:sldId id="270" r:id="rId13"/>
    <p:sldId id="264" r:id="rId14"/>
    <p:sldId id="271" r:id="rId15"/>
    <p:sldId id="298" r:id="rId16"/>
    <p:sldId id="280" r:id="rId17"/>
    <p:sldId id="263" r:id="rId18"/>
    <p:sldId id="284" r:id="rId19"/>
    <p:sldId id="285" r:id="rId20"/>
    <p:sldId id="286" r:id="rId21"/>
    <p:sldId id="287" r:id="rId22"/>
    <p:sldId id="289" r:id="rId23"/>
    <p:sldId id="290" r:id="rId24"/>
    <p:sldId id="292" r:id="rId25"/>
    <p:sldId id="272" r:id="rId26"/>
    <p:sldId id="259" r:id="rId27"/>
    <p:sldId id="281" r:id="rId28"/>
    <p:sldId id="277" r:id="rId29"/>
    <p:sldId id="288" r:id="rId30"/>
    <p:sldId id="291" r:id="rId31"/>
    <p:sldId id="293" r:id="rId32"/>
    <p:sldId id="269" r:id="rId33"/>
    <p:sldId id="295" r:id="rId34"/>
    <p:sldId id="294" r:id="rId35"/>
    <p:sldId id="299" r:id="rId36"/>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63702FCC-7323-E240-AEF6-68EEBF12395F}">
          <p14:sldIdLst>
            <p14:sldId id="283"/>
          </p14:sldIdLst>
        </p14:section>
        <p14:section name="Lesson 1" id="{87385822-610A-4A4C-95D0-0F31DD76C7E8}">
          <p14:sldIdLst>
            <p14:sldId id="282"/>
            <p14:sldId id="260"/>
            <p14:sldId id="273"/>
            <p14:sldId id="297"/>
            <p14:sldId id="258"/>
            <p14:sldId id="274"/>
            <p14:sldId id="275"/>
          </p14:sldIdLst>
        </p14:section>
        <p14:section name="Lesson 2" id="{BD60149B-12B3-D84D-BFD3-7C55865648CC}">
          <p14:sldIdLst>
            <p14:sldId id="279"/>
            <p14:sldId id="262"/>
            <p14:sldId id="270"/>
            <p14:sldId id="264"/>
            <p14:sldId id="271"/>
            <p14:sldId id="298"/>
          </p14:sldIdLst>
        </p14:section>
        <p14:section name="Lesson 3" id="{304FDF2F-8FDF-4949-BE5F-29BF5598F0A7}">
          <p14:sldIdLst>
            <p14:sldId id="280"/>
            <p14:sldId id="263"/>
            <p14:sldId id="284"/>
            <p14:sldId id="285"/>
            <p14:sldId id="286"/>
            <p14:sldId id="287"/>
            <p14:sldId id="289"/>
            <p14:sldId id="290"/>
            <p14:sldId id="292"/>
            <p14:sldId id="272"/>
            <p14:sldId id="259"/>
          </p14:sldIdLst>
        </p14:section>
        <p14:section name="Lesson 4" id="{D6AFEA24-721D-492D-9065-BEB25A66DBF4}">
          <p14:sldIdLst>
            <p14:sldId id="281"/>
            <p14:sldId id="277"/>
            <p14:sldId id="288"/>
            <p14:sldId id="291"/>
            <p14:sldId id="293"/>
            <p14:sldId id="269"/>
            <p14:sldId id="295"/>
            <p14:sldId id="294"/>
            <p14:sldId id="29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48"/>
    <p:restoredTop sz="94718"/>
  </p:normalViewPr>
  <p:slideViewPr>
    <p:cSldViewPr snapToGrid="0" snapToObjects="1">
      <p:cViewPr varScale="1">
        <p:scale>
          <a:sx n="100" d="100"/>
          <a:sy n="100" d="100"/>
        </p:scale>
        <p:origin x="43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35274447f46bec7f" providerId="LiveId" clId="{0519ACC8-152B-4A51-801B-E996802E2C51}"/>
    <pc:docChg chg="undo custSel addSld modSld modMainMaster">
      <pc:chgData name="" userId="35274447f46bec7f" providerId="LiveId" clId="{0519ACC8-152B-4A51-801B-E996802E2C51}" dt="2018-05-04T09:31:16.819" v="1843" actId="1035"/>
      <pc:docMkLst>
        <pc:docMk/>
      </pc:docMkLst>
      <pc:sldChg chg="addSp delSp modSp add">
        <pc:chgData name="" userId="35274447f46bec7f" providerId="LiveId" clId="{0519ACC8-152B-4A51-801B-E996802E2C51}" dt="2018-05-04T09:31:16.819" v="1843" actId="1035"/>
        <pc:sldMkLst>
          <pc:docMk/>
          <pc:sldMk cId="1975383287" sldId="299"/>
        </pc:sldMkLst>
        <pc:spChg chg="mod ord">
          <ac:chgData name="" userId="35274447f46bec7f" providerId="LiveId" clId="{0519ACC8-152B-4A51-801B-E996802E2C51}" dt="2018-05-04T07:40:14.707" v="1667" actId="20577"/>
          <ac:spMkLst>
            <pc:docMk/>
            <pc:sldMk cId="1975383287" sldId="299"/>
            <ac:spMk id="2" creationId="{089B67A0-A200-45FF-A1ED-6C50C5161BD0}"/>
          </ac:spMkLst>
        </pc:spChg>
        <pc:spChg chg="del">
          <ac:chgData name="" userId="35274447f46bec7f" providerId="LiveId" clId="{0519ACC8-152B-4A51-801B-E996802E2C51}" dt="2018-05-03T11:52:48.247" v="1" actId="478"/>
          <ac:spMkLst>
            <pc:docMk/>
            <pc:sldMk cId="1975383287" sldId="299"/>
            <ac:spMk id="3" creationId="{45BBB04A-4E61-4919-A5C7-402C437A6E7D}"/>
          </ac:spMkLst>
        </pc:spChg>
        <pc:spChg chg="del">
          <ac:chgData name="" userId="35274447f46bec7f" providerId="LiveId" clId="{0519ACC8-152B-4A51-801B-E996802E2C51}" dt="2018-05-03T11:52:50.750" v="2" actId="478"/>
          <ac:spMkLst>
            <pc:docMk/>
            <pc:sldMk cId="1975383287" sldId="299"/>
            <ac:spMk id="4" creationId="{9378C58E-6677-43E1-92D5-D4B051AA517B}"/>
          </ac:spMkLst>
        </pc:spChg>
        <pc:spChg chg="mod ord">
          <ac:chgData name="" userId="35274447f46bec7f" providerId="LiveId" clId="{0519ACC8-152B-4A51-801B-E996802E2C51}" dt="2018-05-04T07:29:41.979" v="1367" actId="1076"/>
          <ac:spMkLst>
            <pc:docMk/>
            <pc:sldMk cId="1975383287" sldId="299"/>
            <ac:spMk id="5" creationId="{F07F6E2F-01AB-440D-A382-670C17B67237}"/>
          </ac:spMkLst>
        </pc:spChg>
        <pc:spChg chg="mod ord">
          <ac:chgData name="" userId="35274447f46bec7f" providerId="LiveId" clId="{0519ACC8-152B-4A51-801B-E996802E2C51}" dt="2018-05-04T07:29:41.979" v="1369" actId="1076"/>
          <ac:spMkLst>
            <pc:docMk/>
            <pc:sldMk cId="1975383287" sldId="299"/>
            <ac:spMk id="6" creationId="{015EB713-7748-407F-A55E-FDA27097A5DA}"/>
          </ac:spMkLst>
        </pc:spChg>
        <pc:spChg chg="add del mod">
          <ac:chgData name="" userId="35274447f46bec7f" providerId="LiveId" clId="{0519ACC8-152B-4A51-801B-E996802E2C51}" dt="2018-05-03T11:53:06.508" v="26" actId="478"/>
          <ac:spMkLst>
            <pc:docMk/>
            <pc:sldMk cId="1975383287" sldId="299"/>
            <ac:spMk id="7" creationId="{EE87AD26-FA21-4852-9BBE-9F51CDCB0F17}"/>
          </ac:spMkLst>
        </pc:spChg>
        <pc:spChg chg="add del mod">
          <ac:chgData name="" userId="35274447f46bec7f" providerId="LiveId" clId="{0519ACC8-152B-4A51-801B-E996802E2C51}" dt="2018-05-03T11:54:04.095" v="53" actId="478"/>
          <ac:spMkLst>
            <pc:docMk/>
            <pc:sldMk cId="1975383287" sldId="299"/>
            <ac:spMk id="8" creationId="{1E81A376-EE59-46C2-A495-B6E7B6A8D6AD}"/>
          </ac:spMkLst>
        </pc:spChg>
        <pc:spChg chg="add del mod">
          <ac:chgData name="" userId="35274447f46bec7f" providerId="LiveId" clId="{0519ACC8-152B-4A51-801B-E996802E2C51}" dt="2018-05-03T11:55:08.945" v="149" actId="478"/>
          <ac:spMkLst>
            <pc:docMk/>
            <pc:sldMk cId="1975383287" sldId="299"/>
            <ac:spMk id="9" creationId="{19D0BA3D-54F2-49AB-BAB7-85FF2EE332C9}"/>
          </ac:spMkLst>
        </pc:spChg>
        <pc:spChg chg="add mod ord">
          <ac:chgData name="" userId="35274447f46bec7f" providerId="LiveId" clId="{0519ACC8-152B-4A51-801B-E996802E2C51}" dt="2018-05-04T07:40:06.648" v="1641" actId="1076"/>
          <ac:spMkLst>
            <pc:docMk/>
            <pc:sldMk cId="1975383287" sldId="299"/>
            <ac:spMk id="10" creationId="{542FF618-F8F7-4BF1-9AB6-5EA54705E3FB}"/>
          </ac:spMkLst>
        </pc:spChg>
        <pc:spChg chg="add mod ord">
          <ac:chgData name="" userId="35274447f46bec7f" providerId="LiveId" clId="{0519ACC8-152B-4A51-801B-E996802E2C51}" dt="2018-05-04T07:40:06.648" v="1641" actId="1076"/>
          <ac:spMkLst>
            <pc:docMk/>
            <pc:sldMk cId="1975383287" sldId="299"/>
            <ac:spMk id="11" creationId="{AABFDAA5-E41A-4D8A-9616-6A0E918ECAD9}"/>
          </ac:spMkLst>
        </pc:spChg>
        <pc:spChg chg="add mod ord">
          <ac:chgData name="" userId="35274447f46bec7f" providerId="LiveId" clId="{0519ACC8-152B-4A51-801B-E996802E2C51}" dt="2018-05-04T07:40:06.648" v="1641" actId="1076"/>
          <ac:spMkLst>
            <pc:docMk/>
            <pc:sldMk cId="1975383287" sldId="299"/>
            <ac:spMk id="12" creationId="{B3CC7984-BC5F-458C-A791-9BF7DA01649F}"/>
          </ac:spMkLst>
        </pc:spChg>
        <pc:spChg chg="add mod ord">
          <ac:chgData name="" userId="35274447f46bec7f" providerId="LiveId" clId="{0519ACC8-152B-4A51-801B-E996802E2C51}" dt="2018-05-04T07:40:41.597" v="1678" actId="1076"/>
          <ac:spMkLst>
            <pc:docMk/>
            <pc:sldMk cId="1975383287" sldId="299"/>
            <ac:spMk id="13" creationId="{0B93B895-C5C5-4E72-8020-30BE4CE2C994}"/>
          </ac:spMkLst>
        </pc:spChg>
        <pc:spChg chg="add del mod">
          <ac:chgData name="" userId="35274447f46bec7f" providerId="LiveId" clId="{0519ACC8-152B-4A51-801B-E996802E2C51}" dt="2018-05-03T11:56:30.007" v="164" actId="478"/>
          <ac:spMkLst>
            <pc:docMk/>
            <pc:sldMk cId="1975383287" sldId="299"/>
            <ac:spMk id="14" creationId="{FB32E90A-58DE-4D47-A58F-A17052C326A9}"/>
          </ac:spMkLst>
        </pc:spChg>
        <pc:spChg chg="add mod ord">
          <ac:chgData name="" userId="35274447f46bec7f" providerId="LiveId" clId="{0519ACC8-152B-4A51-801B-E996802E2C51}" dt="2018-05-04T07:40:06.648" v="1641" actId="1076"/>
          <ac:spMkLst>
            <pc:docMk/>
            <pc:sldMk cId="1975383287" sldId="299"/>
            <ac:spMk id="15" creationId="{C130B85D-D98E-4148-B605-B0AABF457998}"/>
          </ac:spMkLst>
        </pc:spChg>
        <pc:spChg chg="add mod ord">
          <ac:chgData name="" userId="35274447f46bec7f" providerId="LiveId" clId="{0519ACC8-152B-4A51-801B-E996802E2C51}" dt="2018-05-04T07:40:06.648" v="1641" actId="1076"/>
          <ac:spMkLst>
            <pc:docMk/>
            <pc:sldMk cId="1975383287" sldId="299"/>
            <ac:spMk id="16" creationId="{6F81FD95-65FD-4BD2-A832-C9AB656EAE82}"/>
          </ac:spMkLst>
        </pc:spChg>
        <pc:spChg chg="add mod ord">
          <ac:chgData name="" userId="35274447f46bec7f" providerId="LiveId" clId="{0519ACC8-152B-4A51-801B-E996802E2C51}" dt="2018-05-04T07:40:06.648" v="1641" actId="1076"/>
          <ac:spMkLst>
            <pc:docMk/>
            <pc:sldMk cId="1975383287" sldId="299"/>
            <ac:spMk id="17" creationId="{6A0B2E95-6279-465F-911D-B968E7612FA5}"/>
          </ac:spMkLst>
        </pc:spChg>
        <pc:spChg chg="add mod ord">
          <ac:chgData name="" userId="35274447f46bec7f" providerId="LiveId" clId="{0519ACC8-152B-4A51-801B-E996802E2C51}" dt="2018-05-04T07:40:06.648" v="1641" actId="1076"/>
          <ac:spMkLst>
            <pc:docMk/>
            <pc:sldMk cId="1975383287" sldId="299"/>
            <ac:spMk id="18" creationId="{12C52861-0D0F-4729-B2F8-E8641785FBB6}"/>
          </ac:spMkLst>
        </pc:spChg>
        <pc:spChg chg="add mod ord">
          <ac:chgData name="" userId="35274447f46bec7f" providerId="LiveId" clId="{0519ACC8-152B-4A51-801B-E996802E2C51}" dt="2018-05-04T07:41:54.380" v="1689" actId="1036"/>
          <ac:spMkLst>
            <pc:docMk/>
            <pc:sldMk cId="1975383287" sldId="299"/>
            <ac:spMk id="19" creationId="{C377BEEF-721B-4AF5-A9C2-2516C8A3EE6D}"/>
          </ac:spMkLst>
        </pc:spChg>
        <pc:spChg chg="add mod ord">
          <ac:chgData name="" userId="35274447f46bec7f" providerId="LiveId" clId="{0519ACC8-152B-4A51-801B-E996802E2C51}" dt="2018-05-04T07:41:54.380" v="1689" actId="1036"/>
          <ac:spMkLst>
            <pc:docMk/>
            <pc:sldMk cId="1975383287" sldId="299"/>
            <ac:spMk id="20" creationId="{8677D5BD-DA75-4883-B825-EF2246ED976B}"/>
          </ac:spMkLst>
        </pc:spChg>
        <pc:spChg chg="add mod ord">
          <ac:chgData name="" userId="35274447f46bec7f" providerId="LiveId" clId="{0519ACC8-152B-4A51-801B-E996802E2C51}" dt="2018-05-04T07:41:54.380" v="1689" actId="1036"/>
          <ac:spMkLst>
            <pc:docMk/>
            <pc:sldMk cId="1975383287" sldId="299"/>
            <ac:spMk id="21" creationId="{9969B9B9-F25F-4846-AF97-2B97CF56A84D}"/>
          </ac:spMkLst>
        </pc:spChg>
        <pc:spChg chg="add mod ord">
          <ac:chgData name="" userId="35274447f46bec7f" providerId="LiveId" clId="{0519ACC8-152B-4A51-801B-E996802E2C51}" dt="2018-05-04T07:41:54.380" v="1689" actId="1036"/>
          <ac:spMkLst>
            <pc:docMk/>
            <pc:sldMk cId="1975383287" sldId="299"/>
            <ac:spMk id="22" creationId="{406EC77F-F7CF-4584-91EA-5B0CB82438AD}"/>
          </ac:spMkLst>
        </pc:spChg>
        <pc:spChg chg="add mod ord">
          <ac:chgData name="" userId="35274447f46bec7f" providerId="LiveId" clId="{0519ACC8-152B-4A51-801B-E996802E2C51}" dt="2018-05-04T07:41:54.380" v="1689" actId="1036"/>
          <ac:spMkLst>
            <pc:docMk/>
            <pc:sldMk cId="1975383287" sldId="299"/>
            <ac:spMk id="23" creationId="{2BE69D5D-F53E-43E7-8EE1-F4B6D2B9BEB1}"/>
          </ac:spMkLst>
        </pc:spChg>
        <pc:spChg chg="add mod ord">
          <ac:chgData name="" userId="35274447f46bec7f" providerId="LiveId" clId="{0519ACC8-152B-4A51-801B-E996802E2C51}" dt="2018-05-04T07:41:54.380" v="1689" actId="1036"/>
          <ac:spMkLst>
            <pc:docMk/>
            <pc:sldMk cId="1975383287" sldId="299"/>
            <ac:spMk id="24" creationId="{64679596-CD75-4CD2-B1C2-85F01327064F}"/>
          </ac:spMkLst>
        </pc:spChg>
        <pc:spChg chg="add mod ord">
          <ac:chgData name="" userId="35274447f46bec7f" providerId="LiveId" clId="{0519ACC8-152B-4A51-801B-E996802E2C51}" dt="2018-05-04T07:40:06.648" v="1641" actId="1076"/>
          <ac:spMkLst>
            <pc:docMk/>
            <pc:sldMk cId="1975383287" sldId="299"/>
            <ac:spMk id="25" creationId="{59854F23-3B62-43ED-8142-5EE4E5549543}"/>
          </ac:spMkLst>
        </pc:spChg>
        <pc:spChg chg="add mod ord">
          <ac:chgData name="" userId="35274447f46bec7f" providerId="LiveId" clId="{0519ACC8-152B-4A51-801B-E996802E2C51}" dt="2018-05-04T07:40:06.648" v="1641" actId="1076"/>
          <ac:spMkLst>
            <pc:docMk/>
            <pc:sldMk cId="1975383287" sldId="299"/>
            <ac:spMk id="26" creationId="{0E4139B6-F746-4A14-BCD7-10F173553986}"/>
          </ac:spMkLst>
        </pc:spChg>
        <pc:spChg chg="add mod ord">
          <ac:chgData name="" userId="35274447f46bec7f" providerId="LiveId" clId="{0519ACC8-152B-4A51-801B-E996802E2C51}" dt="2018-05-04T07:40:06.648" v="1641" actId="1076"/>
          <ac:spMkLst>
            <pc:docMk/>
            <pc:sldMk cId="1975383287" sldId="299"/>
            <ac:spMk id="27" creationId="{F0618DB1-103E-4D84-969F-CA2F9956C7E2}"/>
          </ac:spMkLst>
        </pc:spChg>
        <pc:spChg chg="add mod ord">
          <ac:chgData name="" userId="35274447f46bec7f" providerId="LiveId" clId="{0519ACC8-152B-4A51-801B-E996802E2C51}" dt="2018-05-04T07:40:06.648" v="1641" actId="1076"/>
          <ac:spMkLst>
            <pc:docMk/>
            <pc:sldMk cId="1975383287" sldId="299"/>
            <ac:spMk id="28" creationId="{767E6DA6-AE0A-40BC-96B0-AB2FB8B897E7}"/>
          </ac:spMkLst>
        </pc:spChg>
        <pc:spChg chg="add del mod">
          <ac:chgData name="" userId="35274447f46bec7f" providerId="LiveId" clId="{0519ACC8-152B-4A51-801B-E996802E2C51}" dt="2018-05-03T12:57:50.033" v="1225" actId="478"/>
          <ac:spMkLst>
            <pc:docMk/>
            <pc:sldMk cId="1975383287" sldId="299"/>
            <ac:spMk id="29" creationId="{990B0F0E-8BE9-44F2-A01D-EDAAEC419C0F}"/>
          </ac:spMkLst>
        </pc:spChg>
        <pc:spChg chg="add mod ord">
          <ac:chgData name="" userId="35274447f46bec7f" providerId="LiveId" clId="{0519ACC8-152B-4A51-801B-E996802E2C51}" dt="2018-05-04T07:40:06.648" v="1641" actId="1076"/>
          <ac:spMkLst>
            <pc:docMk/>
            <pc:sldMk cId="1975383287" sldId="299"/>
            <ac:spMk id="30" creationId="{131A964E-2035-4964-92E4-0E4C26358EC8}"/>
          </ac:spMkLst>
        </pc:spChg>
        <pc:spChg chg="add mod ord">
          <ac:chgData name="" userId="35274447f46bec7f" providerId="LiveId" clId="{0519ACC8-152B-4A51-801B-E996802E2C51}" dt="2018-05-04T07:46:54.403" v="1778" actId="1036"/>
          <ac:spMkLst>
            <pc:docMk/>
            <pc:sldMk cId="1975383287" sldId="299"/>
            <ac:spMk id="31" creationId="{54569E85-0BCF-4FD1-ACBD-380B9C99BE11}"/>
          </ac:spMkLst>
        </pc:spChg>
        <pc:spChg chg="add mod ord">
          <ac:chgData name="" userId="35274447f46bec7f" providerId="LiveId" clId="{0519ACC8-152B-4A51-801B-E996802E2C51}" dt="2018-05-04T07:40:06.648" v="1641" actId="1076"/>
          <ac:spMkLst>
            <pc:docMk/>
            <pc:sldMk cId="1975383287" sldId="299"/>
            <ac:spMk id="32" creationId="{39D663EF-9D38-4A50-AECD-F8C8727E72BF}"/>
          </ac:spMkLst>
        </pc:spChg>
        <pc:spChg chg="add mod ord">
          <ac:chgData name="" userId="35274447f46bec7f" providerId="LiveId" clId="{0519ACC8-152B-4A51-801B-E996802E2C51}" dt="2018-05-04T07:40:06.648" v="1641" actId="1076"/>
          <ac:spMkLst>
            <pc:docMk/>
            <pc:sldMk cId="1975383287" sldId="299"/>
            <ac:spMk id="33" creationId="{19FA8D97-B43E-4525-B44E-197894D3F16F}"/>
          </ac:spMkLst>
        </pc:spChg>
        <pc:spChg chg="add mod ord">
          <ac:chgData name="" userId="35274447f46bec7f" providerId="LiveId" clId="{0519ACC8-152B-4A51-801B-E996802E2C51}" dt="2018-05-04T07:40:06.648" v="1641" actId="1076"/>
          <ac:spMkLst>
            <pc:docMk/>
            <pc:sldMk cId="1975383287" sldId="299"/>
            <ac:spMk id="34" creationId="{847CFCC8-37F3-47D9-8C8B-56B7D664024A}"/>
          </ac:spMkLst>
        </pc:spChg>
        <pc:spChg chg="add mod ord">
          <ac:chgData name="" userId="35274447f46bec7f" providerId="LiveId" clId="{0519ACC8-152B-4A51-801B-E996802E2C51}" dt="2018-05-04T07:40:06.648" v="1641" actId="1076"/>
          <ac:spMkLst>
            <pc:docMk/>
            <pc:sldMk cId="1975383287" sldId="299"/>
            <ac:spMk id="35" creationId="{74474821-BD23-4F9F-9E9B-3594C6D0B6B5}"/>
          </ac:spMkLst>
        </pc:spChg>
        <pc:spChg chg="add mod ord">
          <ac:chgData name="" userId="35274447f46bec7f" providerId="LiveId" clId="{0519ACC8-152B-4A51-801B-E996802E2C51}" dt="2018-05-04T07:40:06.648" v="1641" actId="1076"/>
          <ac:spMkLst>
            <pc:docMk/>
            <pc:sldMk cId="1975383287" sldId="299"/>
            <ac:spMk id="36" creationId="{3DDCD63D-95A0-4012-9E2E-99BD6E7E584E}"/>
          </ac:spMkLst>
        </pc:spChg>
        <pc:spChg chg="add mod ord">
          <ac:chgData name="" userId="35274447f46bec7f" providerId="LiveId" clId="{0519ACC8-152B-4A51-801B-E996802E2C51}" dt="2018-05-04T07:40:06.648" v="1641" actId="1076"/>
          <ac:spMkLst>
            <pc:docMk/>
            <pc:sldMk cId="1975383287" sldId="299"/>
            <ac:spMk id="37" creationId="{F04E1424-D889-45D8-B2BC-DB754E1E846D}"/>
          </ac:spMkLst>
        </pc:spChg>
        <pc:spChg chg="add mod ord">
          <ac:chgData name="" userId="35274447f46bec7f" providerId="LiveId" clId="{0519ACC8-152B-4A51-801B-E996802E2C51}" dt="2018-05-04T07:40:06.648" v="1641" actId="1076"/>
          <ac:spMkLst>
            <pc:docMk/>
            <pc:sldMk cId="1975383287" sldId="299"/>
            <ac:spMk id="38" creationId="{7B2F00BB-BB47-4F72-996F-7DCFA08F34CD}"/>
          </ac:spMkLst>
        </pc:spChg>
        <pc:spChg chg="add mod ord">
          <ac:chgData name="" userId="35274447f46bec7f" providerId="LiveId" clId="{0519ACC8-152B-4A51-801B-E996802E2C51}" dt="2018-05-04T07:40:06.648" v="1641" actId="1076"/>
          <ac:spMkLst>
            <pc:docMk/>
            <pc:sldMk cId="1975383287" sldId="299"/>
            <ac:spMk id="39" creationId="{901196CC-16A9-4FED-9B46-329F5C798DFA}"/>
          </ac:spMkLst>
        </pc:spChg>
        <pc:spChg chg="add mod ord">
          <ac:chgData name="" userId="35274447f46bec7f" providerId="LiveId" clId="{0519ACC8-152B-4A51-801B-E996802E2C51}" dt="2018-05-04T07:40:06.648" v="1641" actId="1076"/>
          <ac:spMkLst>
            <pc:docMk/>
            <pc:sldMk cId="1975383287" sldId="299"/>
            <ac:spMk id="40" creationId="{C56F25A1-A117-4481-BB51-D9F176898EA9}"/>
          </ac:spMkLst>
        </pc:spChg>
        <pc:spChg chg="add mod ord">
          <ac:chgData name="" userId="35274447f46bec7f" providerId="LiveId" clId="{0519ACC8-152B-4A51-801B-E996802E2C51}" dt="2018-05-04T07:40:06.648" v="1641" actId="1076"/>
          <ac:spMkLst>
            <pc:docMk/>
            <pc:sldMk cId="1975383287" sldId="299"/>
            <ac:spMk id="41" creationId="{6DFF202C-83E4-40C6-A870-B8F0B81E1F1B}"/>
          </ac:spMkLst>
        </pc:spChg>
        <pc:spChg chg="add mod ord">
          <ac:chgData name="" userId="35274447f46bec7f" providerId="LiveId" clId="{0519ACC8-152B-4A51-801B-E996802E2C51}" dt="2018-05-04T07:40:06.648" v="1641" actId="1076"/>
          <ac:spMkLst>
            <pc:docMk/>
            <pc:sldMk cId="1975383287" sldId="299"/>
            <ac:spMk id="42" creationId="{E232DC34-A995-4F9D-84A6-1839CA999609}"/>
          </ac:spMkLst>
        </pc:spChg>
        <pc:spChg chg="add mod ord">
          <ac:chgData name="" userId="35274447f46bec7f" providerId="LiveId" clId="{0519ACC8-152B-4A51-801B-E996802E2C51}" dt="2018-05-04T07:40:06.648" v="1641" actId="1076"/>
          <ac:spMkLst>
            <pc:docMk/>
            <pc:sldMk cId="1975383287" sldId="299"/>
            <ac:spMk id="43" creationId="{C2BEDF5D-D692-47F3-8C11-DE6D3768E514}"/>
          </ac:spMkLst>
        </pc:spChg>
        <pc:spChg chg="add mod ord">
          <ac:chgData name="" userId="35274447f46bec7f" providerId="LiveId" clId="{0519ACC8-152B-4A51-801B-E996802E2C51}" dt="2018-05-04T07:40:06.648" v="1641" actId="1076"/>
          <ac:spMkLst>
            <pc:docMk/>
            <pc:sldMk cId="1975383287" sldId="299"/>
            <ac:spMk id="44" creationId="{AA646804-D862-4C88-96D7-E453E3963159}"/>
          </ac:spMkLst>
        </pc:spChg>
        <pc:spChg chg="add mod ord">
          <ac:chgData name="" userId="35274447f46bec7f" providerId="LiveId" clId="{0519ACC8-152B-4A51-801B-E996802E2C51}" dt="2018-05-04T07:40:06.648" v="1641" actId="1076"/>
          <ac:spMkLst>
            <pc:docMk/>
            <pc:sldMk cId="1975383287" sldId="299"/>
            <ac:spMk id="45" creationId="{EC3B2A7E-EA3C-4E8C-A62A-8BB499100F93}"/>
          </ac:spMkLst>
        </pc:spChg>
        <pc:spChg chg="add mod ord">
          <ac:chgData name="" userId="35274447f46bec7f" providerId="LiveId" clId="{0519ACC8-152B-4A51-801B-E996802E2C51}" dt="2018-05-04T07:40:06.648" v="1641" actId="1076"/>
          <ac:spMkLst>
            <pc:docMk/>
            <pc:sldMk cId="1975383287" sldId="299"/>
            <ac:spMk id="46" creationId="{3AA851F5-4800-4817-99E1-BC1A024936BD}"/>
          </ac:spMkLst>
        </pc:spChg>
        <pc:spChg chg="add mod ord">
          <ac:chgData name="" userId="35274447f46bec7f" providerId="LiveId" clId="{0519ACC8-152B-4A51-801B-E996802E2C51}" dt="2018-05-04T07:40:06.648" v="1641" actId="1076"/>
          <ac:spMkLst>
            <pc:docMk/>
            <pc:sldMk cId="1975383287" sldId="299"/>
            <ac:spMk id="47" creationId="{72056586-B751-422B-9B7B-70A9ED77B5CF}"/>
          </ac:spMkLst>
        </pc:spChg>
        <pc:spChg chg="add mod ord">
          <ac:chgData name="" userId="35274447f46bec7f" providerId="LiveId" clId="{0519ACC8-152B-4A51-801B-E996802E2C51}" dt="2018-05-04T07:40:06.648" v="1641" actId="1076"/>
          <ac:spMkLst>
            <pc:docMk/>
            <pc:sldMk cId="1975383287" sldId="299"/>
            <ac:spMk id="48" creationId="{A27CF05A-A067-4BE8-887A-66DAC8F9BF9C}"/>
          </ac:spMkLst>
        </pc:spChg>
        <pc:spChg chg="add mod ord">
          <ac:chgData name="" userId="35274447f46bec7f" providerId="LiveId" clId="{0519ACC8-152B-4A51-801B-E996802E2C51}" dt="2018-05-04T07:40:06.648" v="1641" actId="1076"/>
          <ac:spMkLst>
            <pc:docMk/>
            <pc:sldMk cId="1975383287" sldId="299"/>
            <ac:spMk id="49" creationId="{642DF4C0-D79B-40F3-A7BC-F7E40FC9CB55}"/>
          </ac:spMkLst>
        </pc:spChg>
        <pc:spChg chg="add mod ord">
          <ac:chgData name="" userId="35274447f46bec7f" providerId="LiveId" clId="{0519ACC8-152B-4A51-801B-E996802E2C51}" dt="2018-05-04T07:40:06.648" v="1641" actId="1076"/>
          <ac:spMkLst>
            <pc:docMk/>
            <pc:sldMk cId="1975383287" sldId="299"/>
            <ac:spMk id="50" creationId="{8598B7AA-2864-46AA-BA14-5FC083B2083B}"/>
          </ac:spMkLst>
        </pc:spChg>
        <pc:spChg chg="add mod ord">
          <ac:chgData name="" userId="35274447f46bec7f" providerId="LiveId" clId="{0519ACC8-152B-4A51-801B-E996802E2C51}" dt="2018-05-04T07:40:06.648" v="1641" actId="1076"/>
          <ac:spMkLst>
            <pc:docMk/>
            <pc:sldMk cId="1975383287" sldId="299"/>
            <ac:spMk id="51" creationId="{4FFAF955-BC91-4770-9410-B746BF66A5CB}"/>
          </ac:spMkLst>
        </pc:spChg>
        <pc:spChg chg="add mod ord">
          <ac:chgData name="" userId="35274447f46bec7f" providerId="LiveId" clId="{0519ACC8-152B-4A51-801B-E996802E2C51}" dt="2018-05-04T07:40:06.648" v="1641" actId="1076"/>
          <ac:spMkLst>
            <pc:docMk/>
            <pc:sldMk cId="1975383287" sldId="299"/>
            <ac:spMk id="52" creationId="{013C7A78-6B0D-46F5-9E83-D0079F808EF5}"/>
          </ac:spMkLst>
        </pc:spChg>
        <pc:spChg chg="add del mod ord">
          <ac:chgData name="" userId="35274447f46bec7f" providerId="LiveId" clId="{0519ACC8-152B-4A51-801B-E996802E2C51}" dt="2018-05-04T07:46:18.865" v="1736" actId="478"/>
          <ac:spMkLst>
            <pc:docMk/>
            <pc:sldMk cId="1975383287" sldId="299"/>
            <ac:spMk id="53" creationId="{F9BFF55E-6676-4054-BA36-5FD6FE96E53F}"/>
          </ac:spMkLst>
        </pc:spChg>
        <pc:spChg chg="add mod ord">
          <ac:chgData name="" userId="35274447f46bec7f" providerId="LiveId" clId="{0519ACC8-152B-4A51-801B-E996802E2C51}" dt="2018-05-04T07:40:06.648" v="1641" actId="1076"/>
          <ac:spMkLst>
            <pc:docMk/>
            <pc:sldMk cId="1975383287" sldId="299"/>
            <ac:spMk id="54" creationId="{EEC6CD83-9EDA-4670-B818-B383646458A0}"/>
          </ac:spMkLst>
        </pc:spChg>
        <pc:spChg chg="add mod ord">
          <ac:chgData name="" userId="35274447f46bec7f" providerId="LiveId" clId="{0519ACC8-152B-4A51-801B-E996802E2C51}" dt="2018-05-04T07:40:06.648" v="1641" actId="1076"/>
          <ac:spMkLst>
            <pc:docMk/>
            <pc:sldMk cId="1975383287" sldId="299"/>
            <ac:spMk id="55" creationId="{123305B0-33CE-4112-9546-D70B59809F77}"/>
          </ac:spMkLst>
        </pc:spChg>
        <pc:spChg chg="add mod ord">
          <ac:chgData name="" userId="35274447f46bec7f" providerId="LiveId" clId="{0519ACC8-152B-4A51-801B-E996802E2C51}" dt="2018-05-04T07:40:06.648" v="1641" actId="1076"/>
          <ac:spMkLst>
            <pc:docMk/>
            <pc:sldMk cId="1975383287" sldId="299"/>
            <ac:spMk id="56" creationId="{F4F7E63B-EF47-442C-8567-5070FD6FF095}"/>
          </ac:spMkLst>
        </pc:spChg>
        <pc:spChg chg="add mod ord">
          <ac:chgData name="" userId="35274447f46bec7f" providerId="LiveId" clId="{0519ACC8-152B-4A51-801B-E996802E2C51}" dt="2018-05-04T07:40:06.648" v="1641" actId="1076"/>
          <ac:spMkLst>
            <pc:docMk/>
            <pc:sldMk cId="1975383287" sldId="299"/>
            <ac:spMk id="57" creationId="{39221419-BFF1-4A18-8B47-58048A462219}"/>
          </ac:spMkLst>
        </pc:spChg>
        <pc:spChg chg="add mod ord">
          <ac:chgData name="" userId="35274447f46bec7f" providerId="LiveId" clId="{0519ACC8-152B-4A51-801B-E996802E2C51}" dt="2018-05-04T07:40:06.648" v="1641" actId="1076"/>
          <ac:spMkLst>
            <pc:docMk/>
            <pc:sldMk cId="1975383287" sldId="299"/>
            <ac:spMk id="58" creationId="{F4CD519A-1C01-4CC3-99EC-A7491B910192}"/>
          </ac:spMkLst>
        </pc:spChg>
        <pc:spChg chg="add mod ord">
          <ac:chgData name="" userId="35274447f46bec7f" providerId="LiveId" clId="{0519ACC8-152B-4A51-801B-E996802E2C51}" dt="2018-05-04T07:40:06.648" v="1641" actId="1076"/>
          <ac:spMkLst>
            <pc:docMk/>
            <pc:sldMk cId="1975383287" sldId="299"/>
            <ac:spMk id="59" creationId="{0CD1ACE5-562B-4DF6-9D17-E760953656B3}"/>
          </ac:spMkLst>
        </pc:spChg>
        <pc:spChg chg="add mod ord">
          <ac:chgData name="" userId="35274447f46bec7f" providerId="LiveId" clId="{0519ACC8-152B-4A51-801B-E996802E2C51}" dt="2018-05-04T07:40:06.648" v="1641" actId="1076"/>
          <ac:spMkLst>
            <pc:docMk/>
            <pc:sldMk cId="1975383287" sldId="299"/>
            <ac:spMk id="60" creationId="{08918EBF-9D61-455B-8159-3D4A39E6D72F}"/>
          </ac:spMkLst>
        </pc:spChg>
        <pc:spChg chg="add mod ord">
          <ac:chgData name="" userId="35274447f46bec7f" providerId="LiveId" clId="{0519ACC8-152B-4A51-801B-E996802E2C51}" dt="2018-05-04T07:40:06.648" v="1641" actId="1076"/>
          <ac:spMkLst>
            <pc:docMk/>
            <pc:sldMk cId="1975383287" sldId="299"/>
            <ac:spMk id="61" creationId="{4CF238D1-1E07-4C08-8636-120A00C93BE2}"/>
          </ac:spMkLst>
        </pc:spChg>
        <pc:spChg chg="add mod ord">
          <ac:chgData name="" userId="35274447f46bec7f" providerId="LiveId" clId="{0519ACC8-152B-4A51-801B-E996802E2C51}" dt="2018-05-04T07:40:06.648" v="1641" actId="1076"/>
          <ac:spMkLst>
            <pc:docMk/>
            <pc:sldMk cId="1975383287" sldId="299"/>
            <ac:spMk id="62" creationId="{42C31C90-B557-44A2-B104-FF6931E5D2DC}"/>
          </ac:spMkLst>
        </pc:spChg>
        <pc:spChg chg="add mod ord">
          <ac:chgData name="" userId="35274447f46bec7f" providerId="LiveId" clId="{0519ACC8-152B-4A51-801B-E996802E2C51}" dt="2018-05-04T07:40:06.648" v="1641" actId="1076"/>
          <ac:spMkLst>
            <pc:docMk/>
            <pc:sldMk cId="1975383287" sldId="299"/>
            <ac:spMk id="63" creationId="{43783B00-52B2-4EB3-A3BB-A849FA4F9CFD}"/>
          </ac:spMkLst>
        </pc:spChg>
        <pc:spChg chg="add mod ord">
          <ac:chgData name="" userId="35274447f46bec7f" providerId="LiveId" clId="{0519ACC8-152B-4A51-801B-E996802E2C51}" dt="2018-05-04T07:40:06.648" v="1641" actId="1076"/>
          <ac:spMkLst>
            <pc:docMk/>
            <pc:sldMk cId="1975383287" sldId="299"/>
            <ac:spMk id="64" creationId="{A37FA3DD-4164-4982-8D28-6E691825EF8B}"/>
          </ac:spMkLst>
        </pc:spChg>
        <pc:spChg chg="add mod ord">
          <ac:chgData name="" userId="35274447f46bec7f" providerId="LiveId" clId="{0519ACC8-152B-4A51-801B-E996802E2C51}" dt="2018-05-04T07:40:06.648" v="1641" actId="1076"/>
          <ac:spMkLst>
            <pc:docMk/>
            <pc:sldMk cId="1975383287" sldId="299"/>
            <ac:spMk id="65" creationId="{9845AF58-B2F6-4495-9A4F-D3483E9A077D}"/>
          </ac:spMkLst>
        </pc:spChg>
        <pc:spChg chg="add mod ord">
          <ac:chgData name="" userId="35274447f46bec7f" providerId="LiveId" clId="{0519ACC8-152B-4A51-801B-E996802E2C51}" dt="2018-05-04T07:40:06.648" v="1641" actId="1076"/>
          <ac:spMkLst>
            <pc:docMk/>
            <pc:sldMk cId="1975383287" sldId="299"/>
            <ac:spMk id="66" creationId="{F6DE7A5A-6982-4A2B-8B65-4F4B1EA47209}"/>
          </ac:spMkLst>
        </pc:spChg>
        <pc:spChg chg="add mod ord">
          <ac:chgData name="" userId="35274447f46bec7f" providerId="LiveId" clId="{0519ACC8-152B-4A51-801B-E996802E2C51}" dt="2018-05-04T07:40:06.648" v="1641" actId="1076"/>
          <ac:spMkLst>
            <pc:docMk/>
            <pc:sldMk cId="1975383287" sldId="299"/>
            <ac:spMk id="67" creationId="{CA0CBF85-B7A5-416D-917F-3798A11681DB}"/>
          </ac:spMkLst>
        </pc:spChg>
        <pc:spChg chg="add mod ord">
          <ac:chgData name="" userId="35274447f46bec7f" providerId="LiveId" clId="{0519ACC8-152B-4A51-801B-E996802E2C51}" dt="2018-05-04T07:40:06.648" v="1641" actId="1076"/>
          <ac:spMkLst>
            <pc:docMk/>
            <pc:sldMk cId="1975383287" sldId="299"/>
            <ac:spMk id="68" creationId="{6688062A-8FFA-4FE1-90C0-C76D63A5EFFA}"/>
          </ac:spMkLst>
        </pc:spChg>
        <pc:spChg chg="add mod ord">
          <ac:chgData name="" userId="35274447f46bec7f" providerId="LiveId" clId="{0519ACC8-152B-4A51-801B-E996802E2C51}" dt="2018-05-04T07:40:06.648" v="1641" actId="1076"/>
          <ac:spMkLst>
            <pc:docMk/>
            <pc:sldMk cId="1975383287" sldId="299"/>
            <ac:spMk id="71" creationId="{23ED7913-E03A-4DD7-A77D-62FB8DFED919}"/>
          </ac:spMkLst>
        </pc:spChg>
        <pc:spChg chg="add mod ord">
          <ac:chgData name="" userId="35274447f46bec7f" providerId="LiveId" clId="{0519ACC8-152B-4A51-801B-E996802E2C51}" dt="2018-05-04T07:40:06.648" v="1641" actId="1076"/>
          <ac:spMkLst>
            <pc:docMk/>
            <pc:sldMk cId="1975383287" sldId="299"/>
            <ac:spMk id="72" creationId="{C3869560-6616-4832-9455-850513E2C8FD}"/>
          </ac:spMkLst>
        </pc:spChg>
        <pc:spChg chg="add mod ord">
          <ac:chgData name="" userId="35274447f46bec7f" providerId="LiveId" clId="{0519ACC8-152B-4A51-801B-E996802E2C51}" dt="2018-05-04T07:40:54.369" v="1682" actId="14100"/>
          <ac:spMkLst>
            <pc:docMk/>
            <pc:sldMk cId="1975383287" sldId="299"/>
            <ac:spMk id="74" creationId="{B604CC4D-7998-4D48-B257-B7DC50D16D53}"/>
          </ac:spMkLst>
        </pc:spChg>
        <pc:spChg chg="add mod ord">
          <ac:chgData name="" userId="35274447f46bec7f" providerId="LiveId" clId="{0519ACC8-152B-4A51-801B-E996802E2C51}" dt="2018-05-04T07:40:06.648" v="1641" actId="1076"/>
          <ac:spMkLst>
            <pc:docMk/>
            <pc:sldMk cId="1975383287" sldId="299"/>
            <ac:spMk id="75" creationId="{9E64D0EA-DE59-4DC7-A611-3078FDC2D4AA}"/>
          </ac:spMkLst>
        </pc:spChg>
        <pc:spChg chg="add mod ord">
          <ac:chgData name="" userId="35274447f46bec7f" providerId="LiveId" clId="{0519ACC8-152B-4A51-801B-E996802E2C51}" dt="2018-05-04T07:46:51.003" v="1771" actId="14100"/>
          <ac:spMkLst>
            <pc:docMk/>
            <pc:sldMk cId="1975383287" sldId="299"/>
            <ac:spMk id="76" creationId="{7109EB0B-E731-4964-9A5D-89E6DCD71E6F}"/>
          </ac:spMkLst>
        </pc:spChg>
        <pc:spChg chg="add mod ord">
          <ac:chgData name="" userId="35274447f46bec7f" providerId="LiveId" clId="{0519ACC8-152B-4A51-801B-E996802E2C51}" dt="2018-05-04T07:46:48.231" v="1770" actId="14100"/>
          <ac:spMkLst>
            <pc:docMk/>
            <pc:sldMk cId="1975383287" sldId="299"/>
            <ac:spMk id="77" creationId="{B95D1985-8305-403E-8C30-3458C6B79E2C}"/>
          </ac:spMkLst>
        </pc:spChg>
        <pc:spChg chg="add mod ord">
          <ac:chgData name="" userId="35274447f46bec7f" providerId="LiveId" clId="{0519ACC8-152B-4A51-801B-E996802E2C51}" dt="2018-05-04T07:40:06.648" v="1641" actId="1076"/>
          <ac:spMkLst>
            <pc:docMk/>
            <pc:sldMk cId="1975383287" sldId="299"/>
            <ac:spMk id="78" creationId="{7FD5B04F-C97F-443D-808D-50CE1B179952}"/>
          </ac:spMkLst>
        </pc:spChg>
        <pc:spChg chg="add mod">
          <ac:chgData name="" userId="35274447f46bec7f" providerId="LiveId" clId="{0519ACC8-152B-4A51-801B-E996802E2C51}" dt="2018-05-04T09:31:16.819" v="1843" actId="1035"/>
          <ac:spMkLst>
            <pc:docMk/>
            <pc:sldMk cId="1975383287" sldId="299"/>
            <ac:spMk id="79" creationId="{089B04CC-5389-4CB5-9547-0F09B1237297}"/>
          </ac:spMkLst>
        </pc:spChg>
        <pc:spChg chg="add mod">
          <ac:chgData name="" userId="35274447f46bec7f" providerId="LiveId" clId="{0519ACC8-152B-4A51-801B-E996802E2C51}" dt="2018-05-04T09:31:16.819" v="1843" actId="1035"/>
          <ac:spMkLst>
            <pc:docMk/>
            <pc:sldMk cId="1975383287" sldId="299"/>
            <ac:spMk id="80" creationId="{D4340FEF-D910-4FA7-81DA-DD51CDE221AA}"/>
          </ac:spMkLst>
        </pc:spChg>
        <pc:spChg chg="add del mod">
          <ac:chgData name="" userId="35274447f46bec7f" providerId="LiveId" clId="{0519ACC8-152B-4A51-801B-E996802E2C51}" dt="2018-05-04T07:31:33.930" v="1563" actId="478"/>
          <ac:spMkLst>
            <pc:docMk/>
            <pc:sldMk cId="1975383287" sldId="299"/>
            <ac:spMk id="80" creationId="{09D155C7-0909-478E-9481-4E729EED74A0}"/>
          </ac:spMkLst>
        </pc:spChg>
        <pc:spChg chg="add mod">
          <ac:chgData name="" userId="35274447f46bec7f" providerId="LiveId" clId="{0519ACC8-152B-4A51-801B-E996802E2C51}" dt="2018-05-04T07:46:56.970" v="1789" actId="1035"/>
          <ac:spMkLst>
            <pc:docMk/>
            <pc:sldMk cId="1975383287" sldId="299"/>
            <ac:spMk id="81" creationId="{318FD45D-0E0B-4150-A7E2-DFFCA42DC310}"/>
          </ac:spMkLst>
        </pc:spChg>
        <pc:graphicFrameChg chg="add mod ord">
          <ac:chgData name="" userId="35274447f46bec7f" providerId="LiveId" clId="{0519ACC8-152B-4A51-801B-E996802E2C51}" dt="2018-05-04T07:29:42.088" v="1521" actId="1076"/>
          <ac:graphicFrameMkLst>
            <pc:docMk/>
            <pc:sldMk cId="1975383287" sldId="299"/>
            <ac:graphicFrameMk id="7" creationId="{6156D78E-19D4-499F-B14F-FB041A23BA9E}"/>
          </ac:graphicFrameMkLst>
        </pc:graphicFrameChg>
        <pc:picChg chg="add mod ord modCrop">
          <ac:chgData name="" userId="35274447f46bec7f" providerId="LiveId" clId="{0519ACC8-152B-4A51-801B-E996802E2C51}" dt="2018-05-04T07:40:06.648" v="1641" actId="1076"/>
          <ac:picMkLst>
            <pc:docMk/>
            <pc:sldMk cId="1975383287" sldId="299"/>
            <ac:picMk id="4" creationId="{A5A14826-B152-45FE-B59A-9B47B567C8B8}"/>
          </ac:picMkLst>
        </pc:picChg>
        <pc:picChg chg="add mod ord modCrop">
          <ac:chgData name="" userId="35274447f46bec7f" providerId="LiveId" clId="{0519ACC8-152B-4A51-801B-E996802E2C51}" dt="2018-05-04T07:56:23.950" v="1790" actId="1076"/>
          <ac:picMkLst>
            <pc:docMk/>
            <pc:sldMk cId="1975383287" sldId="299"/>
            <ac:picMk id="69" creationId="{17ACF48F-BB52-41AF-8D46-2636C4CD5F77}"/>
          </ac:picMkLst>
        </pc:picChg>
        <pc:picChg chg="add mod ord modCrop">
          <ac:chgData name="" userId="35274447f46bec7f" providerId="LiveId" clId="{0519ACC8-152B-4A51-801B-E996802E2C51}" dt="2018-05-04T07:40:06.648" v="1641" actId="1076"/>
          <ac:picMkLst>
            <pc:docMk/>
            <pc:sldMk cId="1975383287" sldId="299"/>
            <ac:picMk id="70" creationId="{7D57EEC8-0D6E-4FB7-8B75-157B5FC71B35}"/>
          </ac:picMkLst>
        </pc:picChg>
        <pc:cxnChg chg="add del mod">
          <ac:chgData name="" userId="35274447f46bec7f" providerId="LiveId" clId="{0519ACC8-152B-4A51-801B-E996802E2C51}" dt="2018-05-03T12:30:44.094" v="1163" actId="478"/>
          <ac:cxnSpMkLst>
            <pc:docMk/>
            <pc:sldMk cId="1975383287" sldId="299"/>
            <ac:cxnSpMk id="70" creationId="{F67EF7FB-FA59-47A8-AE2E-2310379DE4A8}"/>
          </ac:cxnSpMkLst>
        </pc:cxnChg>
        <pc:cxnChg chg="add mod ord">
          <ac:chgData name="" userId="35274447f46bec7f" providerId="LiveId" clId="{0519ACC8-152B-4A51-801B-E996802E2C51}" dt="2018-05-04T07:40:06.648" v="1641" actId="1076"/>
          <ac:cxnSpMkLst>
            <pc:docMk/>
            <pc:sldMk cId="1975383287" sldId="299"/>
            <ac:cxnSpMk id="73" creationId="{F335B6E9-A165-484D-AE21-F7D2B58C1B53}"/>
          </ac:cxnSpMkLst>
        </pc:cxnChg>
      </pc:sldChg>
      <pc:sldMasterChg chg="addSp modSp modSldLayout">
        <pc:chgData name="" userId="35274447f46bec7f" providerId="LiveId" clId="{0519ACC8-152B-4A51-801B-E996802E2C51}" dt="2018-05-04T07:29:42.079" v="1515" actId="1076"/>
        <pc:sldMasterMkLst>
          <pc:docMk/>
          <pc:sldMasterMk cId="1383131019" sldId="2147483648"/>
        </pc:sldMasterMkLst>
        <pc:graphicFrameChg chg="add mod ord">
          <ac:chgData name="" userId="35274447f46bec7f" providerId="LiveId" clId="{0519ACC8-152B-4A51-801B-E996802E2C51}" dt="2018-05-04T07:29:42.049" v="1509" actId="1076"/>
          <ac:graphicFrameMkLst>
            <pc:docMk/>
            <pc:sldMasterMk cId="1383131019" sldId="2147483648"/>
            <ac:graphicFrameMk id="5" creationId="{86F3DA79-9D61-41D7-A93F-73ADADC0803E}"/>
          </ac:graphicFrameMkLst>
        </pc:graphicFrameChg>
        <pc:sldLayoutChg chg="addSp modSp">
          <pc:chgData name="" userId="35274447f46bec7f" providerId="LiveId" clId="{0519ACC8-152B-4A51-801B-E996802E2C51}" dt="2018-05-04T07:29:42.079" v="1515" actId="1076"/>
          <pc:sldLayoutMkLst>
            <pc:docMk/>
            <pc:sldMasterMk cId="1383131019" sldId="2147483648"/>
            <pc:sldLayoutMk cId="1073695656" sldId="2147483652"/>
          </pc:sldLayoutMkLst>
          <pc:graphicFrameChg chg="add mod ord">
            <ac:chgData name="" userId="35274447f46bec7f" providerId="LiveId" clId="{0519ACC8-152B-4A51-801B-E996802E2C51}" dt="2018-05-04T07:29:42.079" v="1515" actId="1076"/>
            <ac:graphicFrameMkLst>
              <pc:docMk/>
              <pc:sldMasterMk cId="1383131019" sldId="2147483648"/>
              <pc:sldLayoutMk cId="1073695656" sldId="2147483652"/>
              <ac:graphicFrameMk id="5" creationId="{54EA6DEC-3557-4CC6-BB7C-A37698AFCDC6}"/>
            </ac:graphicFrameMkLst>
          </pc:graphicFrameChg>
        </pc:sldLayoutChg>
      </pc:sldMasterChg>
    </pc:docChg>
  </pc:docChgLst>
  <pc:docChgLst>
    <pc:chgData userId="35274447f46bec7f" providerId="LiveId" clId="{C9C97C50-00A2-4C82-AF03-3C9D88581CB2}"/>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D0B973-231F-E44C-B5F7-4003C629AE91}" type="datetimeFigureOut">
              <a:rPr lang="en-US" smtClean="0"/>
              <a:t>5/4/2018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BD2012-9426-2748-9581-7C6F95FAC54E}" type="slidenum">
              <a:rPr lang="en-US" smtClean="0"/>
              <a:t>‹#›</a:t>
            </a:fld>
            <a:endParaRPr lang="en-US"/>
          </a:p>
        </p:txBody>
      </p:sp>
    </p:spTree>
    <p:extLst>
      <p:ext uri="{BB962C8B-B14F-4D97-AF65-F5344CB8AC3E}">
        <p14:creationId xmlns:p14="http://schemas.microsoft.com/office/powerpoint/2010/main" val="676404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BD2012-9426-2748-9581-7C6F95FAC54E}" type="slidenum">
              <a:rPr lang="en-US" smtClean="0"/>
              <a:t>6</a:t>
            </a:fld>
            <a:endParaRPr lang="en-US"/>
          </a:p>
        </p:txBody>
      </p:sp>
    </p:spTree>
    <p:extLst>
      <p:ext uri="{BB962C8B-B14F-4D97-AF65-F5344CB8AC3E}">
        <p14:creationId xmlns:p14="http://schemas.microsoft.com/office/powerpoint/2010/main" val="1703941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E85AB73-56D2-1C41-8ADB-79B9069DE6DF}" type="slidenum">
              <a:rPr lang="en-US" smtClean="0"/>
              <a:t>‹#›</a:t>
            </a:fld>
            <a:endParaRPr lang="en-US"/>
          </a:p>
        </p:txBody>
      </p:sp>
      <p:sp>
        <p:nvSpPr>
          <p:cNvPr id="7" name="Footer Placeholder 35"/>
          <p:cNvSpPr>
            <a:spLocks noGrp="1"/>
          </p:cNvSpPr>
          <p:nvPr>
            <p:ph type="ftr" sz="quarter" idx="3"/>
          </p:nvPr>
        </p:nvSpPr>
        <p:spPr>
          <a:xfrm>
            <a:off x="381001" y="6400006"/>
            <a:ext cx="4114800" cy="365125"/>
          </a:xfrm>
          <a:prstGeom prst="rect">
            <a:avLst/>
          </a:prstGeom>
        </p:spPr>
        <p:txBody>
          <a:bodyPr vert="horz" lIns="91440" tIns="45720" rIns="91440" bIns="45720" rtlCol="0" anchor="ctr"/>
          <a:lstStyle>
            <a:lvl1pPr algn="l">
              <a:defRPr sz="1200" b="1">
                <a:solidFill>
                  <a:schemeClr val="accent1"/>
                </a:solidFill>
                <a:latin typeface="Palatino" charset="0"/>
                <a:ea typeface="Palatino" charset="0"/>
                <a:cs typeface="Palatino" charset="0"/>
              </a:defRPr>
            </a:lvl1pPr>
          </a:lstStyle>
          <a:p>
            <a:r>
              <a:rPr lang="en-US" dirty="0"/>
              <a:t>www.climatecloud.org</a:t>
            </a:r>
          </a:p>
        </p:txBody>
      </p:sp>
    </p:spTree>
    <p:extLst>
      <p:ext uri="{BB962C8B-B14F-4D97-AF65-F5344CB8AC3E}">
        <p14:creationId xmlns:p14="http://schemas.microsoft.com/office/powerpoint/2010/main" val="1624657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4EA6DEC-3557-4CC6-BB7C-A37698AFCDC6}"/>
              </a:ext>
            </a:extLst>
          </p:cNvPr>
          <p:cNvGraphicFramePr>
            <a:graphicFrameLocks noChangeAspect="1"/>
          </p:cNvGraphicFramePr>
          <p:nvPr userDrawn="1">
            <p:custDataLst>
              <p:tags r:id="rId2"/>
            </p:custDataLst>
            <p:extLst>
              <p:ext uri="{D42A27DB-BD31-4B8C-83A1-F6EECF244321}">
                <p14:modId xmlns:p14="http://schemas.microsoft.com/office/powerpoint/2010/main" val="17508334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0" name="think-cell Slide" r:id="rId4" imgW="362" imgH="362" progId="TCLayout.ActiveDocument.1">
                  <p:embed/>
                </p:oleObj>
              </mc:Choice>
              <mc:Fallback>
                <p:oleObj name="think-cell Slide" r:id="rId4" imgW="362" imgH="362" progId="TCLayout.ActiveDocument.1">
                  <p:embed/>
                  <p:pic>
                    <p:nvPicPr>
                      <p:cNvPr id="5" name="Object 4" hidden="1">
                        <a:extLst>
                          <a:ext uri="{FF2B5EF4-FFF2-40B4-BE49-F238E27FC236}">
                            <a16:creationId xmlns:a16="http://schemas.microsoft.com/office/drawing/2014/main" id="{54EA6DEC-3557-4CC6-BB7C-A37698AFCDC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591457" y="116358"/>
            <a:ext cx="9808137" cy="699400"/>
          </a:xfrm>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9329057" y="6400005"/>
            <a:ext cx="2743200" cy="365125"/>
          </a:xfrm>
        </p:spPr>
        <p:txBody>
          <a:bodyPr/>
          <a:lstStyle/>
          <a:p>
            <a:fld id="{4E85AB73-56D2-1C41-8ADB-79B9069DE6DF}" type="slidenum">
              <a:rPr lang="en-US" smtClean="0"/>
              <a:t>‹#›</a:t>
            </a:fld>
            <a:endParaRPr lang="en-US"/>
          </a:p>
        </p:txBody>
      </p:sp>
      <p:sp>
        <p:nvSpPr>
          <p:cNvPr id="9" name="Footer Placeholder 35"/>
          <p:cNvSpPr>
            <a:spLocks noGrp="1"/>
          </p:cNvSpPr>
          <p:nvPr>
            <p:ph type="ftr" sz="quarter" idx="3"/>
          </p:nvPr>
        </p:nvSpPr>
        <p:spPr>
          <a:xfrm>
            <a:off x="381001" y="6400006"/>
            <a:ext cx="4114800" cy="365125"/>
          </a:xfrm>
          <a:prstGeom prst="rect">
            <a:avLst/>
          </a:prstGeom>
        </p:spPr>
        <p:txBody>
          <a:bodyPr vert="horz" lIns="91440" tIns="45720" rIns="91440" bIns="45720" rtlCol="0" anchor="ctr"/>
          <a:lstStyle>
            <a:lvl1pPr algn="l">
              <a:defRPr sz="1200" b="1">
                <a:solidFill>
                  <a:schemeClr val="accent1"/>
                </a:solidFill>
                <a:latin typeface="Palatino" charset="0"/>
                <a:ea typeface="Palatino" charset="0"/>
                <a:cs typeface="Palatino" charset="0"/>
              </a:defRPr>
            </a:lvl1pPr>
          </a:lstStyle>
          <a:p>
            <a:r>
              <a:rPr lang="en-US" dirty="0"/>
              <a:t>www.climatecloud.org</a:t>
            </a:r>
          </a:p>
        </p:txBody>
      </p:sp>
    </p:spTree>
    <p:extLst>
      <p:ext uri="{BB962C8B-B14F-4D97-AF65-F5344CB8AC3E}">
        <p14:creationId xmlns:p14="http://schemas.microsoft.com/office/powerpoint/2010/main" val="1073695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964B1-5BB6-4138-AAA3-FEAD0BD64B37}"/>
              </a:ext>
            </a:extLst>
          </p:cNvPr>
          <p:cNvSpPr>
            <a:spLocks noGrp="1"/>
          </p:cNvSpPr>
          <p:nvPr>
            <p:ph type="title"/>
          </p:nvPr>
        </p:nvSpPr>
        <p:spPr>
          <a:xfrm>
            <a:off x="566057" y="170787"/>
            <a:ext cx="9561394" cy="69940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9A5C1C37-0C5F-4336-AA43-3A97A02E3EE5}"/>
              </a:ext>
            </a:extLst>
          </p:cNvPr>
          <p:cNvSpPr>
            <a:spLocks noGrp="1"/>
          </p:cNvSpPr>
          <p:nvPr>
            <p:ph type="sldNum" sz="quarter" idx="10"/>
          </p:nvPr>
        </p:nvSpPr>
        <p:spPr/>
        <p:txBody>
          <a:bodyPr/>
          <a:lstStyle/>
          <a:p>
            <a:fld id="{3093B133-94B7-8C48-92B3-FAA298CA4C65}" type="slidenum">
              <a:rPr lang="en-US" smtClean="0"/>
              <a:pPr/>
              <a:t>‹#›</a:t>
            </a:fld>
            <a:endParaRPr lang="en-US" dirty="0"/>
          </a:p>
        </p:txBody>
      </p:sp>
      <p:sp>
        <p:nvSpPr>
          <p:cNvPr id="5" name="Footer Placeholder 35"/>
          <p:cNvSpPr>
            <a:spLocks noGrp="1"/>
          </p:cNvSpPr>
          <p:nvPr>
            <p:ph type="ftr" sz="quarter" idx="3"/>
          </p:nvPr>
        </p:nvSpPr>
        <p:spPr>
          <a:xfrm>
            <a:off x="381001" y="6400006"/>
            <a:ext cx="4114800" cy="365125"/>
          </a:xfrm>
          <a:prstGeom prst="rect">
            <a:avLst/>
          </a:prstGeom>
        </p:spPr>
        <p:txBody>
          <a:bodyPr vert="horz" lIns="91440" tIns="45720" rIns="91440" bIns="45720" rtlCol="0" anchor="ctr"/>
          <a:lstStyle>
            <a:lvl1pPr algn="l">
              <a:defRPr sz="1200" b="1">
                <a:solidFill>
                  <a:schemeClr val="accent1"/>
                </a:solidFill>
                <a:latin typeface="Palatino" charset="0"/>
                <a:ea typeface="Palatino" charset="0"/>
                <a:cs typeface="Palatino" charset="0"/>
              </a:defRPr>
            </a:lvl1pPr>
          </a:lstStyle>
          <a:p>
            <a:r>
              <a:rPr lang="en-US" dirty="0"/>
              <a:t>www.climatecloud.org</a:t>
            </a:r>
          </a:p>
        </p:txBody>
      </p:sp>
    </p:spTree>
    <p:extLst>
      <p:ext uri="{BB962C8B-B14F-4D97-AF65-F5344CB8AC3E}">
        <p14:creationId xmlns:p14="http://schemas.microsoft.com/office/powerpoint/2010/main" val="182549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964B1-5BB6-4138-AAA3-FEAD0BD64B37}"/>
              </a:ext>
            </a:extLst>
          </p:cNvPr>
          <p:cNvSpPr>
            <a:spLocks noGrp="1"/>
          </p:cNvSpPr>
          <p:nvPr>
            <p:ph type="title"/>
          </p:nvPr>
        </p:nvSpPr>
        <p:spPr>
          <a:xfrm>
            <a:off x="566057" y="170787"/>
            <a:ext cx="9561394" cy="69940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9A5C1C37-0C5F-4336-AA43-3A97A02E3EE5}"/>
              </a:ext>
            </a:extLst>
          </p:cNvPr>
          <p:cNvSpPr>
            <a:spLocks noGrp="1"/>
          </p:cNvSpPr>
          <p:nvPr>
            <p:ph type="sldNum" sz="quarter" idx="10"/>
          </p:nvPr>
        </p:nvSpPr>
        <p:spPr/>
        <p:txBody>
          <a:bodyPr/>
          <a:lstStyle/>
          <a:p>
            <a:fld id="{3093B133-94B7-8C48-92B3-FAA298CA4C65}" type="slidenum">
              <a:rPr lang="en-US" smtClean="0"/>
              <a:pPr/>
              <a:t>‹#›</a:t>
            </a:fld>
            <a:endParaRPr lang="en-US" dirty="0"/>
          </a:p>
        </p:txBody>
      </p:sp>
      <p:sp>
        <p:nvSpPr>
          <p:cNvPr id="5" name="Footer Placeholder 35"/>
          <p:cNvSpPr>
            <a:spLocks noGrp="1"/>
          </p:cNvSpPr>
          <p:nvPr>
            <p:ph type="ftr" sz="quarter" idx="3"/>
          </p:nvPr>
        </p:nvSpPr>
        <p:spPr>
          <a:xfrm>
            <a:off x="381001" y="6400006"/>
            <a:ext cx="4114800" cy="365125"/>
          </a:xfrm>
          <a:prstGeom prst="rect">
            <a:avLst/>
          </a:prstGeom>
        </p:spPr>
        <p:txBody>
          <a:bodyPr vert="horz" lIns="91440" tIns="45720" rIns="91440" bIns="45720" rtlCol="0" anchor="ctr"/>
          <a:lstStyle>
            <a:lvl1pPr algn="l">
              <a:defRPr sz="1200" b="1">
                <a:solidFill>
                  <a:schemeClr val="accent1"/>
                </a:solidFill>
                <a:latin typeface="Palatino" charset="0"/>
                <a:ea typeface="Palatino" charset="0"/>
                <a:cs typeface="Palatino" charset="0"/>
              </a:defRPr>
            </a:lvl1pPr>
          </a:lstStyle>
          <a:p>
            <a:r>
              <a:rPr lang="en-US" dirty="0"/>
              <a:t>www.climatecloud.org</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569141"/>
            <a:ext cx="9144000" cy="929650"/>
          </a:xfrm>
          <a:prstGeom prst="rect">
            <a:avLst/>
          </a:prstGeom>
        </p:spPr>
        <p:txBody>
          <a:bodyPr anchor="b"/>
          <a:lstStyle>
            <a:lvl1pPr algn="l">
              <a:defRPr sz="4800">
                <a:latin typeface="Lucida Sans" charset="0"/>
                <a:ea typeface="Lucida Sans" charset="0"/>
                <a:cs typeface="Lucida Sans" charset="0"/>
              </a:defRPr>
            </a:lvl1pPr>
          </a:lstStyle>
          <a:p>
            <a:endParaRPr lang="en-US"/>
          </a:p>
        </p:txBody>
      </p:sp>
      <p:sp>
        <p:nvSpPr>
          <p:cNvPr id="3" name="Subtitle 2"/>
          <p:cNvSpPr>
            <a:spLocks noGrp="1"/>
          </p:cNvSpPr>
          <p:nvPr>
            <p:ph type="subTitle" idx="1"/>
          </p:nvPr>
        </p:nvSpPr>
        <p:spPr>
          <a:xfrm>
            <a:off x="1524000" y="4667692"/>
            <a:ext cx="9144000" cy="590107"/>
          </a:xfrm>
          <a:prstGeom prst="rect">
            <a:avLst/>
          </a:prstGeom>
        </p:spPr>
        <p:txBody>
          <a:bodyPr/>
          <a:lstStyle>
            <a:lvl1pPr marL="0" indent="0" algn="l">
              <a:buNone/>
              <a:defRPr sz="2400">
                <a:latin typeface="Lucida Sans" charset="0"/>
                <a:ea typeface="Lucida Sans" charset="0"/>
                <a:cs typeface="Lucida San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5" Type="http://schemas.openxmlformats.org/officeDocument/2006/relationships/theme" Target="../theme/theme1.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6F3DA79-9D61-41D7-A93F-73ADADC0803E}"/>
              </a:ext>
            </a:extLst>
          </p:cNvPr>
          <p:cNvGraphicFramePr>
            <a:graphicFrameLocks noChangeAspect="1"/>
          </p:cNvGraphicFramePr>
          <p:nvPr userDrawn="1">
            <p:custDataLst>
              <p:tags r:id="rId7"/>
            </p:custDataLst>
            <p:extLst>
              <p:ext uri="{D42A27DB-BD31-4B8C-83A1-F6EECF244321}">
                <p14:modId xmlns:p14="http://schemas.microsoft.com/office/powerpoint/2010/main" val="631988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8" imgW="362" imgH="362" progId="TCLayout.ActiveDocument.1">
                  <p:embed/>
                </p:oleObj>
              </mc:Choice>
              <mc:Fallback>
                <p:oleObj name="think-cell Slide" r:id="rId8" imgW="362" imgH="362" progId="TCLayout.ActiveDocument.1">
                  <p:embed/>
                  <p:pic>
                    <p:nvPicPr>
                      <p:cNvPr id="5" name="Object 4" hidden="1">
                        <a:extLst>
                          <a:ext uri="{FF2B5EF4-FFF2-40B4-BE49-F238E27FC236}">
                            <a16:creationId xmlns:a16="http://schemas.microsoft.com/office/drawing/2014/main" id="{86F3DA79-9D61-41D7-A93F-73ADADC0803E}"/>
                          </a:ext>
                        </a:extLst>
                      </p:cNvPr>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529771" y="147417"/>
            <a:ext cx="9561394" cy="699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528549"/>
            <a:ext cx="10515600" cy="46484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307286" y="6399099"/>
            <a:ext cx="2743200" cy="365125"/>
          </a:xfrm>
          <a:prstGeom prst="rect">
            <a:avLst/>
          </a:prstGeom>
        </p:spPr>
        <p:txBody>
          <a:bodyPr vert="horz" lIns="91440" tIns="45720" rIns="91440" bIns="45720" rtlCol="0" anchor="ctr"/>
          <a:lstStyle>
            <a:lvl1pPr algn="r">
              <a:defRPr sz="1200" b="0" i="1">
                <a:solidFill>
                  <a:schemeClr val="accent1"/>
                </a:solidFill>
                <a:latin typeface="Lucida Sans" charset="0"/>
                <a:ea typeface="Lucida Sans" charset="0"/>
                <a:cs typeface="Lucida Sans" charset="0"/>
              </a:defRPr>
            </a:lvl1pPr>
          </a:lstStyle>
          <a:p>
            <a:fld id="{3093B133-94B7-8C48-92B3-FAA298CA4C65}" type="slidenum">
              <a:rPr lang="en-US" smtClean="0"/>
              <a:pPr/>
              <a:t>‹#›</a:t>
            </a:fld>
            <a:endParaRPr lang="en-US" dirty="0"/>
          </a:p>
        </p:txBody>
      </p:sp>
      <p:sp>
        <p:nvSpPr>
          <p:cNvPr id="14" name="Rectangle 13"/>
          <p:cNvSpPr/>
          <p:nvPr userDrawn="1"/>
        </p:nvSpPr>
        <p:spPr>
          <a:xfrm>
            <a:off x="203199" y="0"/>
            <a:ext cx="235858" cy="8468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35"/>
          <p:cNvSpPr>
            <a:spLocks noGrp="1"/>
          </p:cNvSpPr>
          <p:nvPr>
            <p:ph type="ftr" sz="quarter" idx="3"/>
          </p:nvPr>
        </p:nvSpPr>
        <p:spPr>
          <a:xfrm>
            <a:off x="381001" y="6400006"/>
            <a:ext cx="4114800" cy="365125"/>
          </a:xfrm>
          <a:prstGeom prst="rect">
            <a:avLst/>
          </a:prstGeom>
        </p:spPr>
        <p:txBody>
          <a:bodyPr vert="horz" lIns="91440" tIns="45720" rIns="91440" bIns="45720" rtlCol="0" anchor="ctr"/>
          <a:lstStyle>
            <a:lvl1pPr algn="l">
              <a:defRPr sz="1200" b="1">
                <a:solidFill>
                  <a:schemeClr val="accent1"/>
                </a:solidFill>
                <a:latin typeface="Lucida Sans" charset="0"/>
                <a:ea typeface="Lucida Sans" charset="0"/>
                <a:cs typeface="Lucida Sans" charset="0"/>
              </a:defRPr>
            </a:lvl1pPr>
          </a:lstStyle>
          <a:p>
            <a:r>
              <a:rPr lang="en-US"/>
              <a:t>www.climatecloud.org</a:t>
            </a:r>
            <a:endParaRPr lang="en-US" dirty="0"/>
          </a:p>
        </p:txBody>
      </p:sp>
      <p:pic>
        <p:nvPicPr>
          <p:cNvPr id="4" name="Picture 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55580" y="147418"/>
            <a:ext cx="1456442" cy="699400"/>
          </a:xfrm>
          <a:prstGeom prst="rect">
            <a:avLst/>
          </a:prstGeom>
        </p:spPr>
      </p:pic>
    </p:spTree>
    <p:extLst>
      <p:ext uri="{BB962C8B-B14F-4D97-AF65-F5344CB8AC3E}">
        <p14:creationId xmlns:p14="http://schemas.microsoft.com/office/powerpoint/2010/main" val="1383131019"/>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5" r:id="rId3"/>
    <p:sldLayoutId id="2147483671" r:id="rId4"/>
  </p:sldLayoutIdLst>
  <p:hf hdr="0" dt="0"/>
  <p:txStyles>
    <p:titleStyle>
      <a:lvl1pPr algn="l" defTabSz="914400" rtl="0" eaLnBrk="1" latinLnBrk="0" hangingPunct="1">
        <a:lnSpc>
          <a:spcPct val="90000"/>
        </a:lnSpc>
        <a:spcBef>
          <a:spcPct val="0"/>
        </a:spcBef>
        <a:buNone/>
        <a:defRPr sz="2800" b="1" i="0" kern="1200">
          <a:solidFill>
            <a:schemeClr val="accent1"/>
          </a:solidFill>
          <a:latin typeface="Lucida Sans" charset="0"/>
          <a:ea typeface="Lucida Sans" charset="0"/>
          <a:cs typeface="Lucida Sans" charset="0"/>
        </a:defRPr>
      </a:lvl1pPr>
    </p:titleStyle>
    <p:bodyStyle>
      <a:lvl1pPr marL="228600" indent="-228600" algn="l" defTabSz="914400" rtl="0" eaLnBrk="1" latinLnBrk="0" hangingPunct="1">
        <a:lnSpc>
          <a:spcPct val="90000"/>
        </a:lnSpc>
        <a:spcBef>
          <a:spcPts val="1000"/>
        </a:spcBef>
        <a:buFont typeface="Arial"/>
        <a:buChar char="•"/>
        <a:defRPr sz="2000" kern="1200">
          <a:solidFill>
            <a:schemeClr val="tx1"/>
          </a:solidFill>
          <a:latin typeface="Lucida Sans" charset="0"/>
          <a:ea typeface="Lucida Sans" charset="0"/>
          <a:cs typeface="Lucida Sans" charset="0"/>
        </a:defRPr>
      </a:lvl1pPr>
      <a:lvl2pPr marL="685800" indent="-228600" algn="l" defTabSz="914400" rtl="0" eaLnBrk="1" latinLnBrk="0" hangingPunct="1">
        <a:lnSpc>
          <a:spcPct val="90000"/>
        </a:lnSpc>
        <a:spcBef>
          <a:spcPts val="500"/>
        </a:spcBef>
        <a:buFont typeface="Arial"/>
        <a:buChar char="•"/>
        <a:defRPr sz="1800" kern="1200">
          <a:solidFill>
            <a:schemeClr val="tx1"/>
          </a:solidFill>
          <a:latin typeface="Lucida Sans" charset="0"/>
          <a:ea typeface="Lucida Sans" charset="0"/>
          <a:cs typeface="Lucida Sans" charset="0"/>
        </a:defRPr>
      </a:lvl2pPr>
      <a:lvl3pPr marL="1143000" indent="-228600" algn="l" defTabSz="914400" rtl="0" eaLnBrk="1" latinLnBrk="0" hangingPunct="1">
        <a:lnSpc>
          <a:spcPct val="90000"/>
        </a:lnSpc>
        <a:spcBef>
          <a:spcPts val="500"/>
        </a:spcBef>
        <a:buFont typeface="Arial"/>
        <a:buChar char="•"/>
        <a:defRPr sz="1600" kern="1200">
          <a:solidFill>
            <a:schemeClr val="tx1"/>
          </a:solidFill>
          <a:latin typeface="Lucida Sans" charset="0"/>
          <a:ea typeface="Lucida Sans" charset="0"/>
          <a:cs typeface="Lucida Sans" charset="0"/>
        </a:defRPr>
      </a:lvl3pPr>
      <a:lvl4pPr marL="1600200" indent="-228600" algn="l" defTabSz="914400" rtl="0" eaLnBrk="1" latinLnBrk="0" hangingPunct="1">
        <a:lnSpc>
          <a:spcPct val="90000"/>
        </a:lnSpc>
        <a:spcBef>
          <a:spcPts val="500"/>
        </a:spcBef>
        <a:buFont typeface="Arial"/>
        <a:buChar char="•"/>
        <a:defRPr sz="1400" kern="1200">
          <a:solidFill>
            <a:schemeClr val="tx1"/>
          </a:solidFill>
          <a:latin typeface="Lucida Sans" charset="0"/>
          <a:ea typeface="Lucida Sans" charset="0"/>
          <a:cs typeface="Lucida Sans" charset="0"/>
        </a:defRPr>
      </a:lvl4pPr>
      <a:lvl5pPr marL="2057400" indent="-228600" algn="l" defTabSz="914400" rtl="0" eaLnBrk="1" latinLnBrk="0" hangingPunct="1">
        <a:lnSpc>
          <a:spcPct val="90000"/>
        </a:lnSpc>
        <a:spcBef>
          <a:spcPts val="500"/>
        </a:spcBef>
        <a:buFont typeface="Arial"/>
        <a:buChar char="•"/>
        <a:defRPr sz="1400" kern="1200">
          <a:solidFill>
            <a:schemeClr val="tx1"/>
          </a:solidFill>
          <a:latin typeface="Lucida Sans" charset="0"/>
          <a:ea typeface="Lucida Sans" charset="0"/>
          <a:cs typeface="Lucida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CA679"/>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FD2CD8-99B7-4518-8A45-4471AA08D764}"/>
              </a:ext>
            </a:extLst>
          </p:cNvPr>
          <p:cNvSpPr/>
          <p:nvPr userDrawn="1"/>
        </p:nvSpPr>
        <p:spPr>
          <a:xfrm>
            <a:off x="692458" y="0"/>
            <a:ext cx="408373" cy="44610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41080" y="411480"/>
            <a:ext cx="2910840" cy="1405498"/>
          </a:xfrm>
          <a:prstGeom prst="rect">
            <a:avLst/>
          </a:prstGeom>
        </p:spPr>
      </p:pic>
    </p:spTree>
    <p:extLst>
      <p:ext uri="{BB962C8B-B14F-4D97-AF65-F5344CB8AC3E}">
        <p14:creationId xmlns:p14="http://schemas.microsoft.com/office/powerpoint/2010/main" val="47060684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bg1"/>
          </a:solidFill>
          <a:latin typeface="Palatino Linotype" panose="02040502050505030304" pitchFamily="18" charset="0"/>
          <a:ea typeface="+mj-ea"/>
          <a:cs typeface="+mj-cs"/>
        </a:defRPr>
      </a:lvl1pPr>
    </p:titleStyle>
    <p:bodyStyle>
      <a:lvl1pPr marL="0" indent="0" algn="l" defTabSz="914400" rtl="0" eaLnBrk="1" latinLnBrk="0" hangingPunct="1">
        <a:lnSpc>
          <a:spcPct val="90000"/>
        </a:lnSpc>
        <a:spcBef>
          <a:spcPts val="1000"/>
        </a:spcBef>
        <a:buFont typeface="Arial"/>
        <a:buNone/>
        <a:defRPr sz="2800" kern="1200">
          <a:solidFill>
            <a:schemeClr val="bg1"/>
          </a:solidFill>
          <a:latin typeface="Palatino Linotype" panose="02040502050505030304" pitchFamily="18" charset="0"/>
          <a:ea typeface="+mn-ea"/>
          <a:cs typeface="+mn-cs"/>
        </a:defRPr>
      </a:lvl1pPr>
      <a:lvl2pPr marL="457200" indent="0" algn="l" defTabSz="914400" rtl="0" eaLnBrk="1" latinLnBrk="0" hangingPunct="1">
        <a:lnSpc>
          <a:spcPct val="90000"/>
        </a:lnSpc>
        <a:spcBef>
          <a:spcPts val="500"/>
        </a:spcBef>
        <a:buFont typeface="Arial"/>
        <a:buNone/>
        <a:defRPr sz="2400" kern="1200">
          <a:solidFill>
            <a:schemeClr val="bg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tiff"/><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32.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Lucida Sans" charset="0"/>
                <a:ea typeface="Lucida Sans" charset="0"/>
                <a:cs typeface="Lucida Sans" charset="0"/>
              </a:rPr>
              <a:t>Introduction to Climate Change</a:t>
            </a:r>
          </a:p>
        </p:txBody>
      </p:sp>
      <p:sp>
        <p:nvSpPr>
          <p:cNvPr id="3" name="Subtitle 2"/>
          <p:cNvSpPr>
            <a:spLocks noGrp="1"/>
          </p:cNvSpPr>
          <p:nvPr>
            <p:ph type="subTitle" idx="1"/>
          </p:nvPr>
        </p:nvSpPr>
        <p:spPr/>
        <p:txBody>
          <a:bodyPr/>
          <a:lstStyle/>
          <a:p>
            <a:r>
              <a:rPr lang="en-US" dirty="0">
                <a:latin typeface="Lucida Sans" charset="0"/>
                <a:ea typeface="Lucida Sans" charset="0"/>
                <a:cs typeface="Lucida Sans" charset="0"/>
              </a:rPr>
              <a:t>Key Stage 3</a:t>
            </a:r>
          </a:p>
        </p:txBody>
      </p:sp>
    </p:spTree>
    <p:extLst>
      <p:ext uri="{BB962C8B-B14F-4D97-AF65-F5344CB8AC3E}">
        <p14:creationId xmlns:p14="http://schemas.microsoft.com/office/powerpoint/2010/main" val="2143458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Carbon Cycle</a:t>
            </a:r>
          </a:p>
        </p:txBody>
      </p:sp>
      <p:sp>
        <p:nvSpPr>
          <p:cNvPr id="5" name="Slide Number Placeholder 4"/>
          <p:cNvSpPr>
            <a:spLocks noGrp="1"/>
          </p:cNvSpPr>
          <p:nvPr>
            <p:ph type="sldNum" sz="quarter" idx="12"/>
          </p:nvPr>
        </p:nvSpPr>
        <p:spPr/>
        <p:txBody>
          <a:bodyPr/>
          <a:lstStyle/>
          <a:p>
            <a:fld id="{4E85AB73-56D2-1C41-8ADB-79B9069DE6DF}" type="slidenum">
              <a:rPr lang="en-US" smtClean="0"/>
              <a:t>10</a:t>
            </a:fld>
            <a:endParaRPr lang="en-US"/>
          </a:p>
        </p:txBody>
      </p:sp>
      <p:sp>
        <p:nvSpPr>
          <p:cNvPr id="23" name="Footer Placeholder 35"/>
          <p:cNvSpPr>
            <a:spLocks noGrp="1"/>
          </p:cNvSpPr>
          <p:nvPr>
            <p:ph type="ftr" sz="quarter" idx="3"/>
          </p:nvPr>
        </p:nvSpPr>
        <p:spPr>
          <a:prstGeom prst="rect">
            <a:avLst/>
          </a:prstGeom>
        </p:spPr>
        <p:txBody>
          <a:bodyPr vert="horz" lIns="91440" tIns="45720" rIns="91440" bIns="45720" rtlCol="0" anchor="ctr"/>
          <a:lstStyle/>
          <a:p>
            <a:r>
              <a:rPr lang="en-US">
                <a:latin typeface="Lucida Sans" charset="0"/>
                <a:ea typeface="Lucida Sans" charset="0"/>
                <a:cs typeface="Lucida Sans" charset="0"/>
              </a:rPr>
              <a:t>www.climatecloud.org</a:t>
            </a:r>
            <a:endParaRPr lang="en-US" dirty="0">
              <a:latin typeface="Lucida Sans" charset="0"/>
              <a:ea typeface="Lucida Sans" charset="0"/>
              <a:cs typeface="Lucida Sans" charset="0"/>
            </a:endParaRPr>
          </a:p>
        </p:txBody>
      </p:sp>
      <p:sp>
        <p:nvSpPr>
          <p:cNvPr id="40" name="TextBox 39"/>
          <p:cNvSpPr txBox="1"/>
          <p:nvPr/>
        </p:nvSpPr>
        <p:spPr>
          <a:xfrm>
            <a:off x="8778240" y="1853005"/>
            <a:ext cx="2743200" cy="3308598"/>
          </a:xfrm>
          <a:prstGeom prst="rect">
            <a:avLst/>
          </a:prstGeom>
          <a:noFill/>
        </p:spPr>
        <p:txBody>
          <a:bodyPr wrap="square" rtlCol="0">
            <a:spAutoFit/>
          </a:bodyPr>
          <a:lstStyle/>
          <a:p>
            <a:r>
              <a:rPr lang="en-US" sz="1100" b="1" dirty="0">
                <a:latin typeface="Lucida Sans" charset="0"/>
                <a:ea typeface="Lucida Sans" charset="0"/>
                <a:cs typeface="Lucida Sans" charset="0"/>
              </a:rPr>
              <a:t>Biological pump </a:t>
            </a:r>
            <a:r>
              <a:rPr lang="en-US" sz="1100" dirty="0">
                <a:latin typeface="Lucida Sans" charset="0"/>
                <a:ea typeface="Lucida Sans" charset="0"/>
                <a:cs typeface="Lucida Sans" charset="0"/>
              </a:rPr>
              <a:t>– the absorption of carbon by organic matter through photosynthesis</a:t>
            </a:r>
          </a:p>
          <a:p>
            <a:endParaRPr lang="en-US" sz="1100" dirty="0">
              <a:latin typeface="Lucida Sans" charset="0"/>
              <a:ea typeface="Lucida Sans" charset="0"/>
              <a:cs typeface="Lucida Sans" charset="0"/>
            </a:endParaRPr>
          </a:p>
          <a:p>
            <a:r>
              <a:rPr lang="en-US" sz="1100" b="1" dirty="0">
                <a:latin typeface="Lucida Sans" charset="0"/>
                <a:ea typeface="Lucida Sans" charset="0"/>
                <a:cs typeface="Lucida Sans" charset="0"/>
              </a:rPr>
              <a:t>Solubility pump </a:t>
            </a:r>
            <a:r>
              <a:rPr lang="en-US" sz="1100" dirty="0">
                <a:latin typeface="Lucida Sans" charset="0"/>
                <a:ea typeface="Lucida Sans" charset="0"/>
                <a:cs typeface="Lucida Sans" charset="0"/>
              </a:rPr>
              <a:t>– carbon dioxide is a soluble gas and is dissolved in the sea and rivers</a:t>
            </a:r>
          </a:p>
          <a:p>
            <a:endParaRPr lang="en-US" sz="1100" dirty="0">
              <a:latin typeface="Lucida Sans" charset="0"/>
              <a:ea typeface="Lucida Sans" charset="0"/>
              <a:cs typeface="Lucida Sans" charset="0"/>
            </a:endParaRPr>
          </a:p>
          <a:p>
            <a:r>
              <a:rPr lang="en-US" sz="1100" b="1" dirty="0">
                <a:latin typeface="Lucida Sans" charset="0"/>
                <a:ea typeface="Lucida Sans" charset="0"/>
                <a:cs typeface="Lucida Sans" charset="0"/>
              </a:rPr>
              <a:t>Fossilisation and erosion </a:t>
            </a:r>
            <a:r>
              <a:rPr lang="en-US" sz="1100" dirty="0">
                <a:latin typeface="Lucida Sans" charset="0"/>
                <a:ea typeface="Lucida Sans" charset="0"/>
                <a:cs typeface="Lucida Sans" charset="0"/>
              </a:rPr>
              <a:t>– carbon in dead organic matter is fossilised through heat and pressure to form rocks, whilst rocks are at the same time being eroded by rivers and the oceans</a:t>
            </a:r>
          </a:p>
          <a:p>
            <a:endParaRPr lang="en-US" sz="1100" dirty="0">
              <a:latin typeface="Lucida Sans" charset="0"/>
              <a:ea typeface="Lucida Sans" charset="0"/>
              <a:cs typeface="Lucida Sans" charset="0"/>
            </a:endParaRPr>
          </a:p>
          <a:p>
            <a:r>
              <a:rPr lang="en-US" sz="1100" b="1" dirty="0">
                <a:latin typeface="Lucida Sans" charset="0"/>
                <a:ea typeface="Lucida Sans" charset="0"/>
                <a:cs typeface="Lucida Sans" charset="0"/>
              </a:rPr>
              <a:t>Disturbances</a:t>
            </a:r>
            <a:r>
              <a:rPr lang="en-US" sz="1100" dirty="0">
                <a:latin typeface="Lucida Sans" charset="0"/>
                <a:ea typeface="Lucida Sans" charset="0"/>
                <a:cs typeface="Lucida Sans" charset="0"/>
              </a:rPr>
              <a:t> such as forest fires, volcanic eruptions and burning fossil fuels release carbon from one store to another.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457" y="1853005"/>
            <a:ext cx="7936562" cy="3110881"/>
          </a:xfrm>
          <a:prstGeom prst="rect">
            <a:avLst/>
          </a:prstGeom>
        </p:spPr>
      </p:pic>
    </p:spTree>
    <p:extLst>
      <p:ext uri="{BB962C8B-B14F-4D97-AF65-F5344CB8AC3E}">
        <p14:creationId xmlns:p14="http://schemas.microsoft.com/office/powerpoint/2010/main" val="1175855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F294F-1C3F-4AB0-81D5-890A9F79C742}"/>
              </a:ext>
            </a:extLst>
          </p:cNvPr>
          <p:cNvSpPr>
            <a:spLocks noGrp="1"/>
          </p:cNvSpPr>
          <p:nvPr>
            <p:ph type="title"/>
          </p:nvPr>
        </p:nvSpPr>
        <p:spPr/>
        <p:txBody>
          <a:bodyPr>
            <a:normAutofit fontScale="90000"/>
          </a:bodyPr>
          <a:lstStyle/>
          <a:p>
            <a:r>
              <a:rPr lang="en-GB" dirty="0"/>
              <a:t>The carbon cycle is driven by natural and man-made processes</a:t>
            </a:r>
          </a:p>
        </p:txBody>
      </p:sp>
      <p:sp>
        <p:nvSpPr>
          <p:cNvPr id="5" name="Slide Number Placeholder 4">
            <a:extLst>
              <a:ext uri="{FF2B5EF4-FFF2-40B4-BE49-F238E27FC236}">
                <a16:creationId xmlns:a16="http://schemas.microsoft.com/office/drawing/2014/main" id="{270A1722-23E0-4606-849A-1E9E160548FB}"/>
              </a:ext>
            </a:extLst>
          </p:cNvPr>
          <p:cNvSpPr>
            <a:spLocks noGrp="1"/>
          </p:cNvSpPr>
          <p:nvPr>
            <p:ph type="sldNum" sz="quarter" idx="12"/>
          </p:nvPr>
        </p:nvSpPr>
        <p:spPr/>
        <p:txBody>
          <a:bodyPr/>
          <a:lstStyle/>
          <a:p>
            <a:fld id="{4E85AB73-56D2-1C41-8ADB-79B9069DE6DF}" type="slidenum">
              <a:rPr lang="en-US" smtClean="0"/>
              <a:t>11</a:t>
            </a:fld>
            <a:endParaRPr lang="en-US"/>
          </a:p>
        </p:txBody>
      </p:sp>
      <p:sp>
        <p:nvSpPr>
          <p:cNvPr id="7" name="Footer Placeholder 35"/>
          <p:cNvSpPr>
            <a:spLocks noGrp="1"/>
          </p:cNvSpPr>
          <p:nvPr>
            <p:ph type="ftr" sz="quarter" idx="3"/>
          </p:nvPr>
        </p:nvSpPr>
        <p:spPr>
          <a:prstGeom prst="rect">
            <a:avLst/>
          </a:prstGeom>
        </p:spPr>
        <p:txBody>
          <a:bodyPr vert="horz" lIns="91440" tIns="45720" rIns="91440" bIns="45720" rtlCol="0" anchor="ctr"/>
          <a:lstStyle/>
          <a:p>
            <a:r>
              <a:rPr lang="en-US">
                <a:latin typeface="Lucida Sans" charset="0"/>
                <a:ea typeface="Lucida Sans" charset="0"/>
                <a:cs typeface="Lucida Sans" charset="0"/>
              </a:rPr>
              <a:t>www.climatecloud.org</a:t>
            </a:r>
            <a:endParaRPr lang="en-US" dirty="0">
              <a:latin typeface="Lucida Sans" charset="0"/>
              <a:ea typeface="Lucida Sans" charset="0"/>
              <a:cs typeface="Lucida Sans" charset="0"/>
            </a:endParaRPr>
          </a:p>
        </p:txBody>
      </p:sp>
      <p:sp>
        <p:nvSpPr>
          <p:cNvPr id="6" name="Rounded Rectangle 5"/>
          <p:cNvSpPr/>
          <p:nvPr/>
        </p:nvSpPr>
        <p:spPr>
          <a:xfrm>
            <a:off x="466165" y="2232212"/>
            <a:ext cx="2303929" cy="753035"/>
          </a:xfrm>
          <a:prstGeom prst="roundRect">
            <a:avLst>
              <a:gd name="adj" fmla="val 714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a:solidFill>
                  <a:schemeClr val="accent1"/>
                </a:solidFill>
                <a:latin typeface="Lucida Sans" charset="0"/>
                <a:ea typeface="Lucida Sans" charset="0"/>
                <a:cs typeface="Lucida Sans" charset="0"/>
              </a:rPr>
              <a:t>Biological pump</a:t>
            </a:r>
          </a:p>
        </p:txBody>
      </p:sp>
      <p:sp>
        <p:nvSpPr>
          <p:cNvPr id="9" name="Rounded Rectangle 8"/>
          <p:cNvSpPr/>
          <p:nvPr/>
        </p:nvSpPr>
        <p:spPr>
          <a:xfrm>
            <a:off x="466164" y="3119718"/>
            <a:ext cx="2303929" cy="753035"/>
          </a:xfrm>
          <a:prstGeom prst="roundRect">
            <a:avLst>
              <a:gd name="adj" fmla="val 714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a:solidFill>
                  <a:schemeClr val="accent1"/>
                </a:solidFill>
                <a:latin typeface="Lucida Sans" charset="0"/>
                <a:ea typeface="Lucida Sans" charset="0"/>
                <a:cs typeface="Lucida Sans" charset="0"/>
              </a:rPr>
              <a:t>Disturbances</a:t>
            </a:r>
          </a:p>
        </p:txBody>
      </p:sp>
      <p:sp>
        <p:nvSpPr>
          <p:cNvPr id="10" name="Rounded Rectangle 9"/>
          <p:cNvSpPr/>
          <p:nvPr/>
        </p:nvSpPr>
        <p:spPr>
          <a:xfrm>
            <a:off x="466163" y="4006827"/>
            <a:ext cx="2303929" cy="753035"/>
          </a:xfrm>
          <a:prstGeom prst="roundRect">
            <a:avLst>
              <a:gd name="adj" fmla="val 714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err="1">
                <a:solidFill>
                  <a:schemeClr val="accent1"/>
                </a:solidFill>
                <a:latin typeface="Lucida Sans" charset="0"/>
                <a:ea typeface="Lucida Sans" charset="0"/>
                <a:cs typeface="Lucida Sans" charset="0"/>
              </a:rPr>
              <a:t>Fossilisation</a:t>
            </a:r>
            <a:r>
              <a:rPr lang="en-US" sz="1100" dirty="0">
                <a:solidFill>
                  <a:schemeClr val="accent1"/>
                </a:solidFill>
                <a:latin typeface="Lucida Sans" charset="0"/>
                <a:ea typeface="Lucida Sans" charset="0"/>
                <a:cs typeface="Lucida Sans" charset="0"/>
              </a:rPr>
              <a:t> / erosion</a:t>
            </a:r>
          </a:p>
        </p:txBody>
      </p:sp>
      <p:sp>
        <p:nvSpPr>
          <p:cNvPr id="11" name="Rounded Rectangle 10"/>
          <p:cNvSpPr/>
          <p:nvPr/>
        </p:nvSpPr>
        <p:spPr>
          <a:xfrm>
            <a:off x="466162" y="4893936"/>
            <a:ext cx="2303929" cy="753035"/>
          </a:xfrm>
          <a:prstGeom prst="roundRect">
            <a:avLst>
              <a:gd name="adj" fmla="val 714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a:solidFill>
                  <a:schemeClr val="accent1"/>
                </a:solidFill>
                <a:latin typeface="Lucida Sans" charset="0"/>
                <a:ea typeface="Lucida Sans" charset="0"/>
                <a:cs typeface="Lucida Sans" charset="0"/>
              </a:rPr>
              <a:t>Solubility pump</a:t>
            </a:r>
          </a:p>
        </p:txBody>
      </p:sp>
      <p:sp>
        <p:nvSpPr>
          <p:cNvPr id="12" name="Rounded Rectangle 11"/>
          <p:cNvSpPr/>
          <p:nvPr/>
        </p:nvSpPr>
        <p:spPr>
          <a:xfrm>
            <a:off x="2913530" y="1479177"/>
            <a:ext cx="4141693" cy="528917"/>
          </a:xfrm>
          <a:prstGeom prst="roundRect">
            <a:avLst>
              <a:gd name="adj" fmla="val 714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100">
                <a:solidFill>
                  <a:schemeClr val="accent1"/>
                </a:solidFill>
                <a:latin typeface="Lucida Sans" charset="0"/>
                <a:ea typeface="Lucida Sans" charset="0"/>
                <a:cs typeface="Lucida Sans" charset="0"/>
              </a:rPr>
              <a:t>Natural processes</a:t>
            </a:r>
            <a:endParaRPr lang="en-US" sz="1100" dirty="0">
              <a:solidFill>
                <a:schemeClr val="accent1"/>
              </a:solidFill>
              <a:latin typeface="Lucida Sans" charset="0"/>
              <a:ea typeface="Lucida Sans" charset="0"/>
              <a:cs typeface="Lucida Sans" charset="0"/>
            </a:endParaRPr>
          </a:p>
        </p:txBody>
      </p:sp>
      <p:sp>
        <p:nvSpPr>
          <p:cNvPr id="13" name="Rounded Rectangle 12"/>
          <p:cNvSpPr/>
          <p:nvPr/>
        </p:nvSpPr>
        <p:spPr>
          <a:xfrm>
            <a:off x="7162800" y="1479176"/>
            <a:ext cx="4141693" cy="528917"/>
          </a:xfrm>
          <a:prstGeom prst="roundRect">
            <a:avLst>
              <a:gd name="adj" fmla="val 714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100" dirty="0">
                <a:solidFill>
                  <a:schemeClr val="accent1"/>
                </a:solidFill>
                <a:latin typeface="Lucida Sans" charset="0"/>
                <a:ea typeface="Lucida Sans" charset="0"/>
                <a:cs typeface="Lucida Sans" charset="0"/>
              </a:rPr>
              <a:t>Man-made processes</a:t>
            </a:r>
          </a:p>
        </p:txBody>
      </p:sp>
      <p:sp>
        <p:nvSpPr>
          <p:cNvPr id="14" name="Rounded Rectangle 13"/>
          <p:cNvSpPr/>
          <p:nvPr/>
        </p:nvSpPr>
        <p:spPr>
          <a:xfrm>
            <a:off x="2913530" y="2232212"/>
            <a:ext cx="4141693" cy="753035"/>
          </a:xfrm>
          <a:prstGeom prst="roundRect">
            <a:avLst>
              <a:gd name="adj" fmla="val 7143"/>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a:solidFill>
                  <a:schemeClr val="tx1"/>
                </a:solidFill>
                <a:latin typeface="Lucida Sans" charset="0"/>
                <a:ea typeface="Lucida Sans" charset="0"/>
                <a:cs typeface="Lucida Sans" charset="0"/>
              </a:rPr>
              <a:t>Rainforests absorb CO2 through the operation of photosynthesis.</a:t>
            </a:r>
          </a:p>
        </p:txBody>
      </p:sp>
      <p:sp>
        <p:nvSpPr>
          <p:cNvPr id="15" name="Rounded Rectangle 14"/>
          <p:cNvSpPr/>
          <p:nvPr/>
        </p:nvSpPr>
        <p:spPr>
          <a:xfrm>
            <a:off x="7162800" y="2232211"/>
            <a:ext cx="4141693" cy="753035"/>
          </a:xfrm>
          <a:prstGeom prst="roundRect">
            <a:avLst>
              <a:gd name="adj" fmla="val 7143"/>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a:solidFill>
                  <a:schemeClr val="tx1"/>
                </a:solidFill>
                <a:latin typeface="Lucida Sans" charset="0"/>
                <a:ea typeface="Lucida Sans" charset="0"/>
                <a:cs typeface="Lucida Sans" charset="0"/>
              </a:rPr>
              <a:t>The removal of forest areas to meet demands for wood as a fuel or product (e.g. furniture, building materials) reduces the amount of CO2 being absorbed. </a:t>
            </a:r>
          </a:p>
        </p:txBody>
      </p:sp>
      <p:sp>
        <p:nvSpPr>
          <p:cNvPr id="18" name="Rounded Rectangle 17"/>
          <p:cNvSpPr/>
          <p:nvPr/>
        </p:nvSpPr>
        <p:spPr>
          <a:xfrm>
            <a:off x="2913530" y="3119718"/>
            <a:ext cx="4141693" cy="753035"/>
          </a:xfrm>
          <a:prstGeom prst="roundRect">
            <a:avLst>
              <a:gd name="adj" fmla="val 7143"/>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a:solidFill>
                  <a:schemeClr val="tx1"/>
                </a:solidFill>
                <a:latin typeface="Lucida Sans" charset="0"/>
                <a:ea typeface="Lucida Sans" charset="0"/>
                <a:cs typeface="Lucida Sans" charset="0"/>
              </a:rPr>
              <a:t>Volcanic eruptions release greenhouse gases into the atmosphere.</a:t>
            </a:r>
          </a:p>
        </p:txBody>
      </p:sp>
      <p:sp>
        <p:nvSpPr>
          <p:cNvPr id="19" name="Rounded Rectangle 18"/>
          <p:cNvSpPr/>
          <p:nvPr/>
        </p:nvSpPr>
        <p:spPr>
          <a:xfrm>
            <a:off x="7162800" y="3119717"/>
            <a:ext cx="4141693" cy="753035"/>
          </a:xfrm>
          <a:prstGeom prst="roundRect">
            <a:avLst>
              <a:gd name="adj" fmla="val 7143"/>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a:solidFill>
                  <a:schemeClr val="tx1"/>
                </a:solidFill>
                <a:latin typeface="Lucida Sans" charset="0"/>
                <a:ea typeface="Lucida Sans" charset="0"/>
                <a:cs typeface="Lucida Sans" charset="0"/>
              </a:rPr>
              <a:t>The extraction of fossil fuels (such as coal) and burning such fuels to generate electricity releases carbon stored in these rocks to the atmosphere.  </a:t>
            </a:r>
          </a:p>
        </p:txBody>
      </p:sp>
      <p:sp>
        <p:nvSpPr>
          <p:cNvPr id="20" name="Rounded Rectangle 19"/>
          <p:cNvSpPr/>
          <p:nvPr/>
        </p:nvSpPr>
        <p:spPr>
          <a:xfrm>
            <a:off x="2913530" y="4006827"/>
            <a:ext cx="4141693" cy="753035"/>
          </a:xfrm>
          <a:prstGeom prst="roundRect">
            <a:avLst>
              <a:gd name="adj" fmla="val 7143"/>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a:solidFill>
                  <a:schemeClr val="tx1"/>
                </a:solidFill>
                <a:latin typeface="Lucida Sans" charset="0"/>
                <a:ea typeface="Lucida Sans" charset="0"/>
                <a:cs typeface="Lucida Sans" charset="0"/>
              </a:rPr>
              <a:t>The natural erosion of limestone by naturally acidic rainwater and seawater releases carbon dioxide back to the atmosphere.</a:t>
            </a:r>
          </a:p>
        </p:txBody>
      </p:sp>
      <p:sp>
        <p:nvSpPr>
          <p:cNvPr id="21" name="Rounded Rectangle 20"/>
          <p:cNvSpPr/>
          <p:nvPr/>
        </p:nvSpPr>
        <p:spPr>
          <a:xfrm>
            <a:off x="7162800" y="4006826"/>
            <a:ext cx="4141693" cy="753035"/>
          </a:xfrm>
          <a:prstGeom prst="roundRect">
            <a:avLst>
              <a:gd name="adj" fmla="val 7143"/>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a:solidFill>
                  <a:schemeClr val="tx1"/>
                </a:solidFill>
                <a:latin typeface="Lucida Sans" charset="0"/>
                <a:ea typeface="Lucida Sans" charset="0"/>
                <a:cs typeface="Lucida Sans" charset="0"/>
              </a:rPr>
              <a:t>The release of CO2 and SO2 into the atmosphere as a result of human activities, such as </a:t>
            </a:r>
            <a:r>
              <a:rPr lang="en-US" sz="1100">
                <a:solidFill>
                  <a:schemeClr val="tx1"/>
                </a:solidFill>
                <a:latin typeface="Lucida Sans" charset="0"/>
                <a:ea typeface="Lucida Sans" charset="0"/>
                <a:cs typeface="Lucida Sans" charset="0"/>
              </a:rPr>
              <a:t>burning coal, c</a:t>
            </a:r>
            <a:endParaRPr lang="en-US" sz="1100" dirty="0">
              <a:solidFill>
                <a:schemeClr val="tx1"/>
              </a:solidFill>
              <a:latin typeface="Lucida Sans" charset="0"/>
              <a:ea typeface="Lucida Sans" charset="0"/>
              <a:cs typeface="Lucida Sans" charset="0"/>
            </a:endParaRPr>
          </a:p>
        </p:txBody>
      </p:sp>
      <p:sp>
        <p:nvSpPr>
          <p:cNvPr id="22" name="Rounded Rectangle 21"/>
          <p:cNvSpPr/>
          <p:nvPr/>
        </p:nvSpPr>
        <p:spPr>
          <a:xfrm>
            <a:off x="2913530" y="4893935"/>
            <a:ext cx="4141693" cy="753035"/>
          </a:xfrm>
          <a:prstGeom prst="roundRect">
            <a:avLst>
              <a:gd name="adj" fmla="val 7143"/>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a:solidFill>
                  <a:schemeClr val="tx1"/>
                </a:solidFill>
                <a:latin typeface="Lucida Sans" charset="0"/>
                <a:ea typeface="Lucida Sans" charset="0"/>
                <a:cs typeface="Lucida Sans" charset="0"/>
              </a:rPr>
              <a:t>Natural processes</a:t>
            </a:r>
            <a:endParaRPr lang="en-US" sz="1100" dirty="0">
              <a:solidFill>
                <a:schemeClr val="tx1"/>
              </a:solidFill>
              <a:latin typeface="Lucida Sans" charset="0"/>
              <a:ea typeface="Lucida Sans" charset="0"/>
              <a:cs typeface="Lucida Sans" charset="0"/>
            </a:endParaRPr>
          </a:p>
        </p:txBody>
      </p:sp>
      <p:sp>
        <p:nvSpPr>
          <p:cNvPr id="23" name="Rounded Rectangle 22"/>
          <p:cNvSpPr/>
          <p:nvPr/>
        </p:nvSpPr>
        <p:spPr>
          <a:xfrm>
            <a:off x="7162800" y="4893934"/>
            <a:ext cx="4141693" cy="753035"/>
          </a:xfrm>
          <a:prstGeom prst="roundRect">
            <a:avLst>
              <a:gd name="adj" fmla="val 7143"/>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100" dirty="0">
                <a:solidFill>
                  <a:schemeClr val="tx1"/>
                </a:solidFill>
                <a:latin typeface="Lucida Sans" charset="0"/>
                <a:ea typeface="Lucida Sans" charset="0"/>
                <a:cs typeface="Lucida Sans" charset="0"/>
              </a:rPr>
              <a:t>Man-made processes</a:t>
            </a:r>
          </a:p>
        </p:txBody>
      </p:sp>
    </p:spTree>
    <p:extLst>
      <p:ext uri="{BB962C8B-B14F-4D97-AF65-F5344CB8AC3E}">
        <p14:creationId xmlns:p14="http://schemas.microsoft.com/office/powerpoint/2010/main" val="3908445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Carbon cycle example: Limestone (CaCO3)</a:t>
            </a:r>
          </a:p>
        </p:txBody>
      </p:sp>
      <p:sp>
        <p:nvSpPr>
          <p:cNvPr id="5" name="Slide Number Placeholder 4"/>
          <p:cNvSpPr>
            <a:spLocks noGrp="1"/>
          </p:cNvSpPr>
          <p:nvPr>
            <p:ph type="sldNum" sz="quarter" idx="12"/>
          </p:nvPr>
        </p:nvSpPr>
        <p:spPr/>
        <p:txBody>
          <a:bodyPr/>
          <a:lstStyle/>
          <a:p>
            <a:fld id="{4E85AB73-56D2-1C41-8ADB-79B9069DE6DF}" type="slidenum">
              <a:rPr lang="en-US" smtClean="0"/>
              <a:t>12</a:t>
            </a:fld>
            <a:endParaRPr lang="en-US"/>
          </a:p>
        </p:txBody>
      </p:sp>
      <p:sp>
        <p:nvSpPr>
          <p:cNvPr id="23" name="Footer Placeholder 35"/>
          <p:cNvSpPr>
            <a:spLocks noGrp="1"/>
          </p:cNvSpPr>
          <p:nvPr>
            <p:ph type="ftr" sz="quarter" idx="3"/>
          </p:nvPr>
        </p:nvSpPr>
        <p:spPr>
          <a:prstGeom prst="rect">
            <a:avLst/>
          </a:prstGeom>
        </p:spPr>
        <p:txBody>
          <a:bodyPr vert="horz" lIns="91440" tIns="45720" rIns="91440" bIns="45720" rtlCol="0" anchor="ctr"/>
          <a:lstStyle/>
          <a:p>
            <a:r>
              <a:rPr lang="en-US">
                <a:latin typeface="Lucida Sans" charset="0"/>
                <a:ea typeface="Lucida Sans" charset="0"/>
                <a:cs typeface="Lucida Sans" charset="0"/>
              </a:rPr>
              <a:t>www.climatecloud.org</a:t>
            </a:r>
            <a:endParaRPr lang="en-US" dirty="0">
              <a:latin typeface="Lucida Sans" charset="0"/>
              <a:ea typeface="Lucida Sans" charset="0"/>
              <a:cs typeface="Lucida Sans"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1194" y="1662512"/>
            <a:ext cx="2016868" cy="151265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457" y="1662512"/>
            <a:ext cx="2016868" cy="1512651"/>
          </a:xfrm>
          <a:prstGeom prst="rect">
            <a:avLst/>
          </a:prstGeom>
        </p:spPr>
      </p:pic>
      <p:sp>
        <p:nvSpPr>
          <p:cNvPr id="9" name="TextBox 8"/>
          <p:cNvSpPr txBox="1"/>
          <p:nvPr/>
        </p:nvSpPr>
        <p:spPr>
          <a:xfrm>
            <a:off x="591457" y="3288507"/>
            <a:ext cx="2016868" cy="1546577"/>
          </a:xfrm>
          <a:prstGeom prst="rect">
            <a:avLst/>
          </a:prstGeom>
          <a:noFill/>
        </p:spPr>
        <p:txBody>
          <a:bodyPr wrap="square" rtlCol="0">
            <a:spAutoFit/>
          </a:bodyPr>
          <a:lstStyle/>
          <a:p>
            <a:r>
              <a:rPr lang="en-US" sz="1050" dirty="0">
                <a:solidFill>
                  <a:schemeClr val="accent1"/>
                </a:solidFill>
                <a:latin typeface="Lucida Sans" charset="0"/>
                <a:ea typeface="Lucida Sans" charset="0"/>
                <a:cs typeface="Lucida Sans" charset="0"/>
              </a:rPr>
              <a:t>Plants such as coral and algae absorb carbon from the atmosphere through photosynthesis.  Marine life (e.g. fish) eat these plants, incorporating this carbon in their bodies in energy stores such as carbohydrates.</a:t>
            </a:r>
          </a:p>
        </p:txBody>
      </p:sp>
      <p:sp>
        <p:nvSpPr>
          <p:cNvPr id="10" name="TextBox 9"/>
          <p:cNvSpPr txBox="1"/>
          <p:nvPr/>
        </p:nvSpPr>
        <p:spPr>
          <a:xfrm>
            <a:off x="3101194" y="3288507"/>
            <a:ext cx="2016868" cy="900246"/>
          </a:xfrm>
          <a:prstGeom prst="rect">
            <a:avLst/>
          </a:prstGeom>
          <a:noFill/>
        </p:spPr>
        <p:txBody>
          <a:bodyPr wrap="square" rtlCol="0">
            <a:spAutoFit/>
          </a:bodyPr>
          <a:lstStyle/>
          <a:p>
            <a:r>
              <a:rPr lang="en-US" sz="1050" dirty="0">
                <a:solidFill>
                  <a:schemeClr val="accent1"/>
                </a:solidFill>
                <a:latin typeface="Lucida Sans" charset="0"/>
                <a:ea typeface="Lucida Sans" charset="0"/>
                <a:cs typeface="Lucida Sans" charset="0"/>
              </a:rPr>
              <a:t>In shallow tropical seas, as plants and animals die the remains (e.g. skeleton) falls to the sea bed, where it accumulates over time.</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0931" y="1662512"/>
            <a:ext cx="2023353" cy="1517515"/>
          </a:xfrm>
          <a:prstGeom prst="rect">
            <a:avLst/>
          </a:prstGeom>
        </p:spPr>
      </p:pic>
      <p:sp>
        <p:nvSpPr>
          <p:cNvPr id="12" name="TextBox 11"/>
          <p:cNvSpPr txBox="1"/>
          <p:nvPr/>
        </p:nvSpPr>
        <p:spPr>
          <a:xfrm>
            <a:off x="5610931" y="3283496"/>
            <a:ext cx="2016868" cy="738664"/>
          </a:xfrm>
          <a:prstGeom prst="rect">
            <a:avLst/>
          </a:prstGeom>
          <a:noFill/>
        </p:spPr>
        <p:txBody>
          <a:bodyPr wrap="square" rtlCol="0">
            <a:spAutoFit/>
          </a:bodyPr>
          <a:lstStyle/>
          <a:p>
            <a:r>
              <a:rPr lang="en-US" sz="1050" dirty="0">
                <a:solidFill>
                  <a:schemeClr val="accent1"/>
                </a:solidFill>
                <a:latin typeface="Lucida Sans" charset="0"/>
                <a:ea typeface="Lucida Sans" charset="0"/>
                <a:cs typeface="Lucida Sans" charset="0"/>
              </a:rPr>
              <a:t>Over time, heat and pressure is applied to this material to form sedimentary rocks</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0668" y="1662512"/>
            <a:ext cx="2016868" cy="1512651"/>
          </a:xfrm>
          <a:prstGeom prst="rect">
            <a:avLst/>
          </a:prstGeom>
        </p:spPr>
      </p:pic>
      <p:sp>
        <p:nvSpPr>
          <p:cNvPr id="15" name="TextBox 14"/>
          <p:cNvSpPr txBox="1"/>
          <p:nvPr/>
        </p:nvSpPr>
        <p:spPr>
          <a:xfrm>
            <a:off x="8120668" y="3283496"/>
            <a:ext cx="2016868" cy="1061829"/>
          </a:xfrm>
          <a:prstGeom prst="rect">
            <a:avLst/>
          </a:prstGeom>
          <a:noFill/>
        </p:spPr>
        <p:txBody>
          <a:bodyPr wrap="square" rtlCol="0">
            <a:spAutoFit/>
          </a:bodyPr>
          <a:lstStyle/>
          <a:p>
            <a:r>
              <a:rPr lang="en-US" sz="1050" dirty="0">
                <a:solidFill>
                  <a:schemeClr val="accent1"/>
                </a:solidFill>
                <a:latin typeface="Lucida Sans" charset="0"/>
                <a:ea typeface="Lucida Sans" charset="0"/>
                <a:cs typeface="Lucida Sans" charset="0"/>
              </a:rPr>
              <a:t>This rock becomes exposed and is eroded (through dissolution) by rivers and the oceans, releasing carbon back into the atmosphere. </a:t>
            </a:r>
          </a:p>
        </p:txBody>
      </p:sp>
      <p:cxnSp>
        <p:nvCxnSpPr>
          <p:cNvPr id="17" name="Elbow Connector 16"/>
          <p:cNvCxnSpPr>
            <a:stCxn id="15" idx="2"/>
            <a:endCxn id="9" idx="2"/>
          </p:cNvCxnSpPr>
          <p:nvPr/>
        </p:nvCxnSpPr>
        <p:spPr>
          <a:xfrm rot="5400000">
            <a:off x="5119618" y="825599"/>
            <a:ext cx="489759" cy="7529211"/>
          </a:xfrm>
          <a:prstGeom prst="bentConnector3">
            <a:avLst>
              <a:gd name="adj1" fmla="val 146676"/>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8" idx="3"/>
            <a:endCxn id="7" idx="1"/>
          </p:cNvCxnSpPr>
          <p:nvPr/>
        </p:nvCxnSpPr>
        <p:spPr>
          <a:xfrm>
            <a:off x="2608325" y="2418838"/>
            <a:ext cx="4928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3"/>
            <a:endCxn id="11" idx="1"/>
          </p:cNvCxnSpPr>
          <p:nvPr/>
        </p:nvCxnSpPr>
        <p:spPr>
          <a:xfrm>
            <a:off x="5118062" y="2418838"/>
            <a:ext cx="492869" cy="2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3"/>
            <a:endCxn id="14" idx="1"/>
          </p:cNvCxnSpPr>
          <p:nvPr/>
        </p:nvCxnSpPr>
        <p:spPr>
          <a:xfrm flipV="1">
            <a:off x="7634284" y="2418838"/>
            <a:ext cx="486384" cy="2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91457" y="1313221"/>
            <a:ext cx="2016868" cy="261610"/>
          </a:xfrm>
          <a:prstGeom prst="rect">
            <a:avLst/>
          </a:prstGeom>
          <a:noFill/>
        </p:spPr>
        <p:txBody>
          <a:bodyPr wrap="square" rtlCol="0">
            <a:spAutoFit/>
          </a:bodyPr>
          <a:lstStyle/>
          <a:p>
            <a:r>
              <a:rPr lang="en-US" sz="1100" b="1">
                <a:solidFill>
                  <a:schemeClr val="accent1"/>
                </a:solidFill>
                <a:latin typeface="Lucida Sans" charset="0"/>
                <a:ea typeface="Lucida Sans" charset="0"/>
                <a:cs typeface="Lucida Sans" charset="0"/>
              </a:rPr>
              <a:t>Biological Pump</a:t>
            </a:r>
            <a:endParaRPr lang="en-US" sz="1100" b="1" dirty="0">
              <a:solidFill>
                <a:schemeClr val="accent1"/>
              </a:solidFill>
              <a:latin typeface="Lucida Sans" charset="0"/>
              <a:ea typeface="Lucida Sans" charset="0"/>
              <a:cs typeface="Lucida Sans" charset="0"/>
            </a:endParaRPr>
          </a:p>
        </p:txBody>
      </p:sp>
      <p:sp>
        <p:nvSpPr>
          <p:cNvPr id="28" name="TextBox 27"/>
          <p:cNvSpPr txBox="1"/>
          <p:nvPr/>
        </p:nvSpPr>
        <p:spPr>
          <a:xfrm>
            <a:off x="3101194" y="1313221"/>
            <a:ext cx="2016868" cy="261610"/>
          </a:xfrm>
          <a:prstGeom prst="rect">
            <a:avLst/>
          </a:prstGeom>
          <a:noFill/>
        </p:spPr>
        <p:txBody>
          <a:bodyPr wrap="square" rtlCol="0">
            <a:spAutoFit/>
          </a:bodyPr>
          <a:lstStyle/>
          <a:p>
            <a:r>
              <a:rPr lang="en-US" sz="1100" b="1" dirty="0">
                <a:solidFill>
                  <a:schemeClr val="accent1"/>
                </a:solidFill>
                <a:latin typeface="Lucida Sans" charset="0"/>
                <a:ea typeface="Lucida Sans" charset="0"/>
                <a:cs typeface="Lucida Sans" charset="0"/>
              </a:rPr>
              <a:t>Fossilisation</a:t>
            </a:r>
          </a:p>
        </p:txBody>
      </p:sp>
      <p:sp>
        <p:nvSpPr>
          <p:cNvPr id="29" name="TextBox 28"/>
          <p:cNvSpPr txBox="1"/>
          <p:nvPr/>
        </p:nvSpPr>
        <p:spPr>
          <a:xfrm>
            <a:off x="8120668" y="1311154"/>
            <a:ext cx="2016868" cy="261610"/>
          </a:xfrm>
          <a:prstGeom prst="rect">
            <a:avLst/>
          </a:prstGeom>
          <a:noFill/>
        </p:spPr>
        <p:txBody>
          <a:bodyPr wrap="square" rtlCol="0">
            <a:spAutoFit/>
          </a:bodyPr>
          <a:lstStyle/>
          <a:p>
            <a:r>
              <a:rPr lang="en-US" sz="1100" b="1" dirty="0">
                <a:solidFill>
                  <a:schemeClr val="accent1"/>
                </a:solidFill>
                <a:latin typeface="Lucida Sans" charset="0"/>
                <a:ea typeface="Lucida Sans" charset="0"/>
                <a:cs typeface="Lucida Sans" charset="0"/>
              </a:rPr>
              <a:t>Erosion</a:t>
            </a:r>
          </a:p>
        </p:txBody>
      </p:sp>
      <p:sp>
        <p:nvSpPr>
          <p:cNvPr id="22" name="TextBox 21">
            <a:extLst>
              <a:ext uri="{FF2B5EF4-FFF2-40B4-BE49-F238E27FC236}">
                <a16:creationId xmlns:a16="http://schemas.microsoft.com/office/drawing/2014/main" id="{F545D4F0-7CD2-460E-8EDB-5C003DEDB502}"/>
              </a:ext>
            </a:extLst>
          </p:cNvPr>
          <p:cNvSpPr txBox="1"/>
          <p:nvPr/>
        </p:nvSpPr>
        <p:spPr>
          <a:xfrm>
            <a:off x="1761519" y="5165945"/>
            <a:ext cx="7110101" cy="461665"/>
          </a:xfrm>
          <a:prstGeom prst="rect">
            <a:avLst/>
          </a:prstGeom>
          <a:noFill/>
        </p:spPr>
        <p:txBody>
          <a:bodyPr wrap="square" rtlCol="0">
            <a:spAutoFit/>
          </a:bodyPr>
          <a:lstStyle>
            <a:defPPr>
              <a:defRPr lang="en-US"/>
            </a:defPPr>
            <a:lvl1pPr algn="ctr">
              <a:defRPr sz="1400" b="1">
                <a:solidFill>
                  <a:schemeClr val="accent1"/>
                </a:solidFill>
                <a:latin typeface="Palatino" charset="0"/>
                <a:ea typeface="Palatino" charset="0"/>
                <a:cs typeface="Palatino" charset="0"/>
              </a:defRPr>
            </a:lvl1pPr>
          </a:lstStyle>
          <a:p>
            <a:r>
              <a:rPr lang="en-US" sz="1200" dirty="0">
                <a:latin typeface="Lucida Sans" charset="0"/>
                <a:ea typeface="Lucida Sans" charset="0"/>
                <a:cs typeface="Lucida Sans" charset="0"/>
              </a:rPr>
              <a:t>This occurs as an ongoing natural process with the absorption and </a:t>
            </a:r>
            <a:r>
              <a:rPr lang="en-US" sz="1200">
                <a:latin typeface="Lucida Sans" charset="0"/>
                <a:ea typeface="Lucida Sans" charset="0"/>
                <a:cs typeface="Lucida Sans" charset="0"/>
              </a:rPr>
              <a:t>production of carbon </a:t>
            </a:r>
            <a:r>
              <a:rPr lang="en-US" sz="1200" dirty="0">
                <a:latin typeface="Lucida Sans" charset="0"/>
                <a:ea typeface="Lucida Sans" charset="0"/>
                <a:cs typeface="Lucida Sans" charset="0"/>
              </a:rPr>
              <a:t>occurring over similar timeframes = no </a:t>
            </a:r>
            <a:r>
              <a:rPr lang="en-US" sz="1200">
                <a:latin typeface="Lucida Sans" charset="0"/>
                <a:ea typeface="Lucida Sans" charset="0"/>
                <a:cs typeface="Lucida Sans" charset="0"/>
              </a:rPr>
              <a:t>net flows of carbon to or from any store</a:t>
            </a:r>
            <a:endParaRPr lang="en-US" sz="1200" dirty="0">
              <a:latin typeface="Lucida Sans" charset="0"/>
              <a:ea typeface="Lucida Sans" charset="0"/>
              <a:cs typeface="Lucida Sans" charset="0"/>
            </a:endParaRPr>
          </a:p>
        </p:txBody>
      </p:sp>
    </p:spTree>
    <p:extLst>
      <p:ext uri="{BB962C8B-B14F-4D97-AF65-F5344CB8AC3E}">
        <p14:creationId xmlns:p14="http://schemas.microsoft.com/office/powerpoint/2010/main" val="1937869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CBC64-55A8-48E4-81B9-2A4A4D10A1F0}"/>
              </a:ext>
            </a:extLst>
          </p:cNvPr>
          <p:cNvSpPr>
            <a:spLocks noGrp="1"/>
          </p:cNvSpPr>
          <p:nvPr>
            <p:ph type="title"/>
          </p:nvPr>
        </p:nvSpPr>
        <p:spPr/>
        <p:txBody>
          <a:bodyPr/>
          <a:lstStyle/>
          <a:p>
            <a:r>
              <a:rPr lang="en-GB" dirty="0"/>
              <a:t>Carbon cycle example: Coal</a:t>
            </a:r>
          </a:p>
        </p:txBody>
      </p:sp>
      <p:sp>
        <p:nvSpPr>
          <p:cNvPr id="5" name="Slide Number Placeholder 4">
            <a:extLst>
              <a:ext uri="{FF2B5EF4-FFF2-40B4-BE49-F238E27FC236}">
                <a16:creationId xmlns:a16="http://schemas.microsoft.com/office/drawing/2014/main" id="{B3C4B73D-3E69-4EA8-BE67-D67C3ED875D9}"/>
              </a:ext>
            </a:extLst>
          </p:cNvPr>
          <p:cNvSpPr>
            <a:spLocks noGrp="1"/>
          </p:cNvSpPr>
          <p:nvPr>
            <p:ph type="sldNum" sz="quarter" idx="12"/>
          </p:nvPr>
        </p:nvSpPr>
        <p:spPr/>
        <p:txBody>
          <a:bodyPr/>
          <a:lstStyle/>
          <a:p>
            <a:fld id="{4E85AB73-56D2-1C41-8ADB-79B9069DE6DF}" type="slidenum">
              <a:rPr lang="en-US" smtClean="0"/>
              <a:t>13</a:t>
            </a:fld>
            <a:endParaRPr lang="en-US"/>
          </a:p>
        </p:txBody>
      </p:sp>
      <p:sp>
        <p:nvSpPr>
          <p:cNvPr id="7" name="Footer Placeholder 35"/>
          <p:cNvSpPr>
            <a:spLocks noGrp="1"/>
          </p:cNvSpPr>
          <p:nvPr>
            <p:ph type="ftr" sz="quarter" idx="3"/>
          </p:nvPr>
        </p:nvSpPr>
        <p:spPr>
          <a:prstGeom prst="rect">
            <a:avLst/>
          </a:prstGeom>
        </p:spPr>
        <p:txBody>
          <a:bodyPr vert="horz" lIns="91440" tIns="45720" rIns="91440" bIns="45720" rtlCol="0" anchor="ctr"/>
          <a:lstStyle/>
          <a:p>
            <a:r>
              <a:rPr lang="en-US">
                <a:latin typeface="Lucida Sans" charset="0"/>
                <a:ea typeface="Lucida Sans" charset="0"/>
                <a:cs typeface="Lucida Sans" charset="0"/>
              </a:rPr>
              <a:t>www.climatecloud.org</a:t>
            </a:r>
            <a:endParaRPr lang="en-US" dirty="0">
              <a:latin typeface="Lucida Sans" charset="0"/>
              <a:ea typeface="Lucida Sans" charset="0"/>
              <a:cs typeface="Lucida Sans"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5001" r="-1"/>
          <a:stretch/>
        </p:blipFill>
        <p:spPr>
          <a:xfrm>
            <a:off x="708058" y="1613086"/>
            <a:ext cx="2432050" cy="2432050"/>
          </a:xfrm>
          <a:prstGeom prst="rect">
            <a:avLst/>
          </a:prstGeom>
        </p:spPr>
      </p:pic>
      <p:sp>
        <p:nvSpPr>
          <p:cNvPr id="8" name="TextBox 7"/>
          <p:cNvSpPr txBox="1"/>
          <p:nvPr/>
        </p:nvSpPr>
        <p:spPr>
          <a:xfrm>
            <a:off x="708058" y="4139092"/>
            <a:ext cx="2432050" cy="1061829"/>
          </a:xfrm>
          <a:prstGeom prst="rect">
            <a:avLst/>
          </a:prstGeom>
          <a:noFill/>
        </p:spPr>
        <p:txBody>
          <a:bodyPr wrap="square" rtlCol="0">
            <a:spAutoFit/>
          </a:bodyPr>
          <a:lstStyle/>
          <a:p>
            <a:r>
              <a:rPr lang="en-US" sz="1050" dirty="0">
                <a:solidFill>
                  <a:schemeClr val="accent1"/>
                </a:solidFill>
                <a:latin typeface="Lucida Sans" charset="0"/>
                <a:ea typeface="Lucida Sans" charset="0"/>
                <a:cs typeface="Lucida Sans" charset="0"/>
              </a:rPr>
              <a:t>Ferns, trees and other organic material absorb CO2 from the atmosphere through photosynthesis.  This material dies and is incorporated into the earth’s surface.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1764" y="1613086"/>
            <a:ext cx="2432050" cy="2432050"/>
          </a:xfrm>
          <a:prstGeom prst="rect">
            <a:avLst/>
          </a:prstGeom>
        </p:spPr>
      </p:pic>
      <p:sp>
        <p:nvSpPr>
          <p:cNvPr id="10" name="TextBox 9"/>
          <p:cNvSpPr txBox="1"/>
          <p:nvPr/>
        </p:nvSpPr>
        <p:spPr>
          <a:xfrm>
            <a:off x="3478656" y="4139092"/>
            <a:ext cx="2435157" cy="1223412"/>
          </a:xfrm>
          <a:prstGeom prst="rect">
            <a:avLst/>
          </a:prstGeom>
          <a:noFill/>
        </p:spPr>
        <p:txBody>
          <a:bodyPr wrap="square" rtlCol="0">
            <a:spAutoFit/>
          </a:bodyPr>
          <a:lstStyle/>
          <a:p>
            <a:r>
              <a:rPr lang="en-US" sz="1050" dirty="0">
                <a:solidFill>
                  <a:schemeClr val="accent1"/>
                </a:solidFill>
                <a:latin typeface="Lucida Sans" charset="0"/>
                <a:ea typeface="Lucida Sans" charset="0"/>
                <a:cs typeface="Lucida Sans" charset="0"/>
              </a:rPr>
              <a:t>Heat and pressure is applied to the layers in the earth’s surface over millions of years, transforming the deposits into a metamorphic rock type.  Coal is an example of a metamorphic rock. </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5470" y="1613086"/>
            <a:ext cx="2432050" cy="2432050"/>
          </a:xfrm>
          <a:prstGeom prst="rect">
            <a:avLst/>
          </a:prstGeom>
        </p:spPr>
      </p:pic>
      <p:sp>
        <p:nvSpPr>
          <p:cNvPr id="12" name="TextBox 11"/>
          <p:cNvSpPr txBox="1"/>
          <p:nvPr/>
        </p:nvSpPr>
        <p:spPr>
          <a:xfrm>
            <a:off x="6253916" y="4139092"/>
            <a:ext cx="2435157" cy="577081"/>
          </a:xfrm>
          <a:prstGeom prst="rect">
            <a:avLst/>
          </a:prstGeom>
          <a:noFill/>
        </p:spPr>
        <p:txBody>
          <a:bodyPr wrap="square" rtlCol="0">
            <a:spAutoFit/>
          </a:bodyPr>
          <a:lstStyle/>
          <a:p>
            <a:r>
              <a:rPr lang="en-US" sz="1050" dirty="0">
                <a:solidFill>
                  <a:schemeClr val="accent1"/>
                </a:solidFill>
                <a:latin typeface="Lucida Sans" charset="0"/>
                <a:ea typeface="Lucida Sans" charset="0"/>
                <a:cs typeface="Lucida Sans" charset="0"/>
              </a:rPr>
              <a:t>Coal seems are extracted through coal mining, involving deep or open cast mining.</a:t>
            </a:r>
          </a:p>
        </p:txBody>
      </p:sp>
      <p:pic>
        <p:nvPicPr>
          <p:cNvPr id="1026" name="Picture 2" descr="mage result for fiddlers ferry"/>
          <p:cNvPicPr>
            <a:picLocks noChangeAspect="1" noChangeArrowheads="1"/>
          </p:cNvPicPr>
          <p:nvPr/>
        </p:nvPicPr>
        <p:blipFill rotWithShape="1">
          <a:blip r:embed="rId5">
            <a:extLst>
              <a:ext uri="{28A0092B-C50C-407E-A947-70E740481C1C}">
                <a14:useLocalDpi xmlns:a14="http://schemas.microsoft.com/office/drawing/2010/main" val="0"/>
              </a:ext>
            </a:extLst>
          </a:blip>
          <a:srcRect l="24472"/>
          <a:stretch/>
        </p:blipFill>
        <p:spPr bwMode="auto">
          <a:xfrm>
            <a:off x="9029176" y="1613086"/>
            <a:ext cx="2435159" cy="24320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9029176" y="4139092"/>
            <a:ext cx="2435157" cy="1061829"/>
          </a:xfrm>
          <a:prstGeom prst="rect">
            <a:avLst/>
          </a:prstGeom>
          <a:noFill/>
        </p:spPr>
        <p:txBody>
          <a:bodyPr wrap="square" rtlCol="0">
            <a:spAutoFit/>
          </a:bodyPr>
          <a:lstStyle/>
          <a:p>
            <a:r>
              <a:rPr lang="en-US" sz="1050" dirty="0">
                <a:solidFill>
                  <a:schemeClr val="accent1"/>
                </a:solidFill>
                <a:latin typeface="Lucida Sans" charset="0"/>
                <a:ea typeface="Lucida Sans" charset="0"/>
                <a:cs typeface="Lucida Sans" charset="0"/>
              </a:rPr>
              <a:t>Coal is burned in coal power stations to produce electricity.  Through the combustion of coal, the CO2 that was trapped as part of the photosynthesis process is released back to the atmosphere. </a:t>
            </a:r>
          </a:p>
        </p:txBody>
      </p:sp>
      <p:cxnSp>
        <p:nvCxnSpPr>
          <p:cNvPr id="15" name="Straight Arrow Connector 14"/>
          <p:cNvCxnSpPr>
            <a:stCxn id="6" idx="3"/>
            <a:endCxn id="9" idx="1"/>
          </p:cNvCxnSpPr>
          <p:nvPr/>
        </p:nvCxnSpPr>
        <p:spPr>
          <a:xfrm>
            <a:off x="3140108" y="2829111"/>
            <a:ext cx="3416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3"/>
            <a:endCxn id="11" idx="1"/>
          </p:cNvCxnSpPr>
          <p:nvPr/>
        </p:nvCxnSpPr>
        <p:spPr>
          <a:xfrm>
            <a:off x="5913814" y="2829111"/>
            <a:ext cx="3416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3"/>
            <a:endCxn id="1026" idx="1"/>
          </p:cNvCxnSpPr>
          <p:nvPr/>
        </p:nvCxnSpPr>
        <p:spPr>
          <a:xfrm>
            <a:off x="8687520" y="2829111"/>
            <a:ext cx="3416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4" idx="2"/>
            <a:endCxn id="8" idx="2"/>
          </p:cNvCxnSpPr>
          <p:nvPr/>
        </p:nvCxnSpPr>
        <p:spPr>
          <a:xfrm rot="5400000">
            <a:off x="6085419" y="1039585"/>
            <a:ext cx="12700" cy="8322672"/>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Cross 26"/>
          <p:cNvSpPr/>
          <p:nvPr/>
        </p:nvSpPr>
        <p:spPr>
          <a:xfrm rot="2700000">
            <a:off x="5704354" y="5272754"/>
            <a:ext cx="760575" cy="760575"/>
          </a:xfrm>
          <a:prstGeom prst="plus">
            <a:avLst>
              <a:gd name="adj" fmla="val 396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Lucida Sans" charset="0"/>
              <a:ea typeface="Lucida Sans" charset="0"/>
              <a:cs typeface="Lucida Sans" charset="0"/>
            </a:endParaRPr>
          </a:p>
        </p:txBody>
      </p:sp>
      <p:sp>
        <p:nvSpPr>
          <p:cNvPr id="29" name="TextBox 28">
            <a:extLst>
              <a:ext uri="{FF2B5EF4-FFF2-40B4-BE49-F238E27FC236}">
                <a16:creationId xmlns:a16="http://schemas.microsoft.com/office/drawing/2014/main" id="{F545D4F0-7CD2-460E-8EDB-5C003DEDB502}"/>
              </a:ext>
            </a:extLst>
          </p:cNvPr>
          <p:cNvSpPr txBox="1"/>
          <p:nvPr/>
        </p:nvSpPr>
        <p:spPr>
          <a:xfrm>
            <a:off x="1917217" y="6023480"/>
            <a:ext cx="8349104" cy="276999"/>
          </a:xfrm>
          <a:prstGeom prst="rect">
            <a:avLst/>
          </a:prstGeom>
          <a:noFill/>
        </p:spPr>
        <p:txBody>
          <a:bodyPr wrap="square" rtlCol="0">
            <a:spAutoFit/>
          </a:bodyPr>
          <a:lstStyle/>
          <a:p>
            <a:pPr algn="ctr"/>
            <a:r>
              <a:rPr lang="en-US" sz="1200" b="1" dirty="0">
                <a:solidFill>
                  <a:schemeClr val="accent1"/>
                </a:solidFill>
                <a:latin typeface="Lucida Sans" charset="0"/>
                <a:ea typeface="Lucida Sans" charset="0"/>
                <a:cs typeface="Lucida Sans" charset="0"/>
              </a:rPr>
              <a:t>The extraction and use occurs faster than the production = </a:t>
            </a:r>
            <a:r>
              <a:rPr lang="en-US" sz="1200" b="1">
                <a:solidFill>
                  <a:schemeClr val="accent1"/>
                </a:solidFill>
                <a:latin typeface="Lucida Sans" charset="0"/>
                <a:ea typeface="Lucida Sans" charset="0"/>
                <a:cs typeface="Lucida Sans" charset="0"/>
              </a:rPr>
              <a:t>net carbon flow to atmosphere  </a:t>
            </a:r>
            <a:endParaRPr lang="en-US" sz="1200" b="1" dirty="0">
              <a:solidFill>
                <a:schemeClr val="accent1"/>
              </a:solidFill>
              <a:latin typeface="Lucida Sans" charset="0"/>
              <a:ea typeface="Lucida Sans" charset="0"/>
              <a:cs typeface="Lucida Sans" charset="0"/>
            </a:endParaRPr>
          </a:p>
        </p:txBody>
      </p:sp>
      <p:sp>
        <p:nvSpPr>
          <p:cNvPr id="19" name="TextBox 18"/>
          <p:cNvSpPr txBox="1"/>
          <p:nvPr/>
        </p:nvSpPr>
        <p:spPr>
          <a:xfrm>
            <a:off x="591457" y="1313221"/>
            <a:ext cx="2016868" cy="261610"/>
          </a:xfrm>
          <a:prstGeom prst="rect">
            <a:avLst/>
          </a:prstGeom>
          <a:noFill/>
        </p:spPr>
        <p:txBody>
          <a:bodyPr wrap="square" rtlCol="0">
            <a:spAutoFit/>
          </a:bodyPr>
          <a:lstStyle/>
          <a:p>
            <a:r>
              <a:rPr lang="en-US" sz="1100" b="1">
                <a:solidFill>
                  <a:schemeClr val="accent1"/>
                </a:solidFill>
                <a:latin typeface="Lucida Sans" charset="0"/>
                <a:ea typeface="Lucida Sans" charset="0"/>
                <a:cs typeface="Lucida Sans" charset="0"/>
              </a:rPr>
              <a:t>Biological Pump</a:t>
            </a:r>
            <a:endParaRPr lang="en-US" sz="1100" b="1" dirty="0">
              <a:solidFill>
                <a:schemeClr val="accent1"/>
              </a:solidFill>
              <a:latin typeface="Lucida Sans" charset="0"/>
              <a:ea typeface="Lucida Sans" charset="0"/>
              <a:cs typeface="Lucida Sans" charset="0"/>
            </a:endParaRPr>
          </a:p>
        </p:txBody>
      </p:sp>
      <p:sp>
        <p:nvSpPr>
          <p:cNvPr id="21" name="TextBox 20"/>
          <p:cNvSpPr txBox="1"/>
          <p:nvPr/>
        </p:nvSpPr>
        <p:spPr>
          <a:xfrm>
            <a:off x="3478656" y="1257520"/>
            <a:ext cx="2016868" cy="261610"/>
          </a:xfrm>
          <a:prstGeom prst="rect">
            <a:avLst/>
          </a:prstGeom>
          <a:noFill/>
        </p:spPr>
        <p:txBody>
          <a:bodyPr wrap="square" rtlCol="0">
            <a:spAutoFit/>
          </a:bodyPr>
          <a:lstStyle/>
          <a:p>
            <a:r>
              <a:rPr lang="en-US" sz="1100" b="1" dirty="0" err="1">
                <a:solidFill>
                  <a:schemeClr val="accent1"/>
                </a:solidFill>
                <a:latin typeface="Lucida Sans" charset="0"/>
                <a:ea typeface="Lucida Sans" charset="0"/>
                <a:cs typeface="Lucida Sans" charset="0"/>
              </a:rPr>
              <a:t>Fossilisation</a:t>
            </a:r>
            <a:endParaRPr lang="en-US" sz="1100" b="1" dirty="0">
              <a:solidFill>
                <a:schemeClr val="accent1"/>
              </a:solidFill>
              <a:latin typeface="Lucida Sans" charset="0"/>
              <a:ea typeface="Lucida Sans" charset="0"/>
              <a:cs typeface="Lucida Sans" charset="0"/>
            </a:endParaRPr>
          </a:p>
        </p:txBody>
      </p:sp>
      <p:sp>
        <p:nvSpPr>
          <p:cNvPr id="22" name="TextBox 21"/>
          <p:cNvSpPr txBox="1"/>
          <p:nvPr/>
        </p:nvSpPr>
        <p:spPr>
          <a:xfrm>
            <a:off x="6253916" y="1254348"/>
            <a:ext cx="2016868" cy="261610"/>
          </a:xfrm>
          <a:prstGeom prst="rect">
            <a:avLst/>
          </a:prstGeom>
          <a:noFill/>
        </p:spPr>
        <p:txBody>
          <a:bodyPr wrap="square" rtlCol="0">
            <a:spAutoFit/>
          </a:bodyPr>
          <a:lstStyle/>
          <a:p>
            <a:r>
              <a:rPr lang="en-US" sz="1100" b="1" dirty="0">
                <a:solidFill>
                  <a:schemeClr val="accent1"/>
                </a:solidFill>
                <a:latin typeface="Lucida Sans" charset="0"/>
                <a:ea typeface="Lucida Sans" charset="0"/>
                <a:cs typeface="Lucida Sans" charset="0"/>
              </a:rPr>
              <a:t>Disturbance</a:t>
            </a:r>
          </a:p>
        </p:txBody>
      </p:sp>
    </p:spTree>
    <p:extLst>
      <p:ext uri="{BB962C8B-B14F-4D97-AF65-F5344CB8AC3E}">
        <p14:creationId xmlns:p14="http://schemas.microsoft.com/office/powerpoint/2010/main" val="1786813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Carbon Budget exercise</a:t>
            </a:r>
          </a:p>
        </p:txBody>
      </p:sp>
      <p:sp>
        <p:nvSpPr>
          <p:cNvPr id="5" name="Slide Number Placeholder 4"/>
          <p:cNvSpPr>
            <a:spLocks noGrp="1"/>
          </p:cNvSpPr>
          <p:nvPr>
            <p:ph type="sldNum" sz="quarter" idx="12"/>
          </p:nvPr>
        </p:nvSpPr>
        <p:spPr/>
        <p:txBody>
          <a:bodyPr/>
          <a:lstStyle/>
          <a:p>
            <a:fld id="{4E85AB73-56D2-1C41-8ADB-79B9069DE6DF}" type="slidenum">
              <a:rPr lang="en-US" smtClean="0"/>
              <a:t>14</a:t>
            </a:fld>
            <a:endParaRPr lang="en-US"/>
          </a:p>
        </p:txBody>
      </p:sp>
      <p:sp>
        <p:nvSpPr>
          <p:cNvPr id="6" name="Footer Placeholder 5"/>
          <p:cNvSpPr>
            <a:spLocks noGrp="1"/>
          </p:cNvSpPr>
          <p:nvPr>
            <p:ph type="ftr" sz="quarter" idx="3"/>
          </p:nvPr>
        </p:nvSpPr>
        <p:spPr/>
        <p:txBody>
          <a:bodyPr/>
          <a:lstStyle/>
          <a:p>
            <a:r>
              <a:rPr lang="en-US"/>
              <a:t>www.climatecloud.org</a:t>
            </a:r>
            <a:endParaRPr lang="en-US" dirty="0"/>
          </a:p>
        </p:txBody>
      </p:sp>
      <p:sp>
        <p:nvSpPr>
          <p:cNvPr id="7" name="Rounded Rectangle 6"/>
          <p:cNvSpPr/>
          <p:nvPr/>
        </p:nvSpPr>
        <p:spPr>
          <a:xfrm>
            <a:off x="591457" y="1204997"/>
            <a:ext cx="11153504" cy="357722"/>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200" dirty="0">
                <a:solidFill>
                  <a:schemeClr val="accent1"/>
                </a:solidFill>
                <a:latin typeface="Lucida Sans" charset="0"/>
                <a:ea typeface="Lucida Sans" charset="0"/>
                <a:cs typeface="Lucida Sans" charset="0"/>
              </a:rPr>
              <a:t>Complete the gaps with the carbon flows that have occurred for each activity.  Add up the flows to identify how the carbon stores have changed.</a:t>
            </a:r>
          </a:p>
        </p:txBody>
      </p:sp>
      <p:graphicFrame>
        <p:nvGraphicFramePr>
          <p:cNvPr id="8" name="Table 7"/>
          <p:cNvGraphicFramePr>
            <a:graphicFrameLocks noGrp="1"/>
          </p:cNvGraphicFramePr>
          <p:nvPr>
            <p:extLst>
              <p:ext uri="{D42A27DB-BD31-4B8C-83A1-F6EECF244321}">
                <p14:modId xmlns:p14="http://schemas.microsoft.com/office/powerpoint/2010/main" val="922010816"/>
              </p:ext>
            </p:extLst>
          </p:nvPr>
        </p:nvGraphicFramePr>
        <p:xfrm>
          <a:off x="591457" y="1799635"/>
          <a:ext cx="11153504" cy="3994558"/>
        </p:xfrm>
        <a:graphic>
          <a:graphicData uri="http://schemas.openxmlformats.org/drawingml/2006/table">
            <a:tbl>
              <a:tblPr firstRow="1" bandRow="1">
                <a:tableStyleId>{5C22544A-7EE6-4342-B048-85BDC9FD1C3A}</a:tableStyleId>
              </a:tblPr>
              <a:tblGrid>
                <a:gridCol w="3049575">
                  <a:extLst>
                    <a:ext uri="{9D8B030D-6E8A-4147-A177-3AD203B41FA5}">
                      <a16:colId xmlns:a16="http://schemas.microsoft.com/office/drawing/2014/main" val="20000"/>
                    </a:ext>
                  </a:extLst>
                </a:gridCol>
                <a:gridCol w="1768627">
                  <a:extLst>
                    <a:ext uri="{9D8B030D-6E8A-4147-A177-3AD203B41FA5}">
                      <a16:colId xmlns:a16="http://schemas.microsoft.com/office/drawing/2014/main" val="20001"/>
                    </a:ext>
                  </a:extLst>
                </a:gridCol>
                <a:gridCol w="1768627">
                  <a:extLst>
                    <a:ext uri="{9D8B030D-6E8A-4147-A177-3AD203B41FA5}">
                      <a16:colId xmlns:a16="http://schemas.microsoft.com/office/drawing/2014/main" val="20002"/>
                    </a:ext>
                  </a:extLst>
                </a:gridCol>
                <a:gridCol w="1522225">
                  <a:extLst>
                    <a:ext uri="{9D8B030D-6E8A-4147-A177-3AD203B41FA5}">
                      <a16:colId xmlns:a16="http://schemas.microsoft.com/office/drawing/2014/main" val="20003"/>
                    </a:ext>
                  </a:extLst>
                </a:gridCol>
                <a:gridCol w="1522225">
                  <a:extLst>
                    <a:ext uri="{9D8B030D-6E8A-4147-A177-3AD203B41FA5}">
                      <a16:colId xmlns:a16="http://schemas.microsoft.com/office/drawing/2014/main" val="20004"/>
                    </a:ext>
                  </a:extLst>
                </a:gridCol>
                <a:gridCol w="1522225">
                  <a:extLst>
                    <a:ext uri="{9D8B030D-6E8A-4147-A177-3AD203B41FA5}">
                      <a16:colId xmlns:a16="http://schemas.microsoft.com/office/drawing/2014/main" val="20005"/>
                    </a:ext>
                  </a:extLst>
                </a:gridCol>
              </a:tblGrid>
              <a:tr h="387137">
                <a:tc rowSpan="2">
                  <a:txBody>
                    <a:bodyPr/>
                    <a:lstStyle/>
                    <a:p>
                      <a:pPr algn="ctr"/>
                      <a:endParaRPr lang="en-US" sz="1100" dirty="0">
                        <a:latin typeface="Lucida Sans" charset="0"/>
                        <a:ea typeface="Lucida Sans" charset="0"/>
                        <a:cs typeface="Lucida Sans"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2">
                  <a:txBody>
                    <a:bodyPr/>
                    <a:lstStyle/>
                    <a:p>
                      <a:pPr algn="ctr"/>
                      <a:r>
                        <a:rPr lang="en-US" sz="1100" dirty="0">
                          <a:latin typeface="Lucida Sans" charset="0"/>
                          <a:ea typeface="Lucida Sans" charset="0"/>
                          <a:cs typeface="Lucida Sans" charset="0"/>
                        </a:rPr>
                        <a:t>Carbon Flow Type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2">
                  <a:txBody>
                    <a:bodyPr/>
                    <a:lstStyle/>
                    <a:p>
                      <a:pPr algn="ctr"/>
                      <a:r>
                        <a:rPr lang="en-US" sz="1100" dirty="0">
                          <a:latin typeface="Lucida Sans" charset="0"/>
                          <a:ea typeface="Lucida Sans" charset="0"/>
                          <a:cs typeface="Lucida Sans" charset="0"/>
                        </a:rPr>
                        <a:t>Cause (Natural</a:t>
                      </a:r>
                      <a:r>
                        <a:rPr lang="en-US" sz="1100" baseline="0" dirty="0">
                          <a:latin typeface="Lucida Sans" charset="0"/>
                          <a:ea typeface="Lucida Sans" charset="0"/>
                          <a:cs typeface="Lucida Sans" charset="0"/>
                        </a:rPr>
                        <a:t> / Man made)</a:t>
                      </a:r>
                      <a:endParaRPr lang="en-US" sz="1100" dirty="0">
                        <a:latin typeface="Lucida Sans" charset="0"/>
                        <a:ea typeface="Lucida Sans" charset="0"/>
                        <a:cs typeface="Lucida Sans"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gridSpan="3">
                  <a:txBody>
                    <a:bodyPr/>
                    <a:lstStyle/>
                    <a:p>
                      <a:pPr algn="ctr"/>
                      <a:r>
                        <a:rPr lang="en-US" sz="1100" dirty="0">
                          <a:latin typeface="Lucida Sans" charset="0"/>
                          <a:ea typeface="Lucida Sans" charset="0"/>
                          <a:cs typeface="Lucida Sans" charset="0"/>
                        </a:rPr>
                        <a:t>Carbon Flows</a:t>
                      </a:r>
                      <a:r>
                        <a:rPr lang="en-US" sz="1100" baseline="0" dirty="0">
                          <a:latin typeface="Lucida Sans" charset="0"/>
                          <a:ea typeface="Lucida Sans" charset="0"/>
                          <a:cs typeface="Lucida Sans" charset="0"/>
                        </a:rPr>
                        <a:t> (</a:t>
                      </a:r>
                      <a:r>
                        <a:rPr lang="en-US" sz="1100" baseline="0" dirty="0" err="1">
                          <a:latin typeface="Lucida Sans" charset="0"/>
                          <a:ea typeface="Lucida Sans" charset="0"/>
                          <a:cs typeface="Lucida Sans" charset="0"/>
                        </a:rPr>
                        <a:t>tonnes</a:t>
                      </a:r>
                      <a:r>
                        <a:rPr lang="en-US" sz="1100" baseline="0" dirty="0">
                          <a:latin typeface="Lucida Sans" charset="0"/>
                          <a:ea typeface="Lucida Sans" charset="0"/>
                          <a:cs typeface="Lucida Sans" charset="0"/>
                        </a:rPr>
                        <a:t>)</a:t>
                      </a:r>
                      <a:endParaRPr lang="en-US" sz="1100" dirty="0">
                        <a:latin typeface="Lucida Sans" charset="0"/>
                        <a:ea typeface="Lucida Sans" charset="0"/>
                        <a:cs typeface="Lucida Sans" charset="0"/>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100" dirty="0">
                        <a:latin typeface="Lucida Sans" charset="0"/>
                        <a:ea typeface="Lucida Sans" charset="0"/>
                        <a:cs typeface="Lucida Sans"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a:latin typeface="Lucida Sans" charset="0"/>
                        <a:ea typeface="Lucida Sans" charset="0"/>
                        <a:cs typeface="Lucida Sans" charset="0"/>
                      </a:endParaRPr>
                    </a:p>
                  </a:txBody>
                  <a:tcPr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387137">
                <a:tc vMerge="1">
                  <a:txBody>
                    <a:bodyPr/>
                    <a:lstStyle/>
                    <a:p>
                      <a:pPr algn="ctr"/>
                      <a:endParaRPr lang="en-US" sz="1100" dirty="0">
                        <a:latin typeface="Lucida Sans" charset="0"/>
                        <a:ea typeface="Lucida Sans" charset="0"/>
                        <a:cs typeface="Lucida Sans"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pPr algn="ctr"/>
                      <a:endParaRPr lang="en-US" sz="1100" dirty="0">
                        <a:latin typeface="Lucida Sans" charset="0"/>
                        <a:ea typeface="Lucida Sans" charset="0"/>
                        <a:cs typeface="Lucida Sans"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vMerge="1">
                  <a:txBody>
                    <a:bodyPr/>
                    <a:lstStyle/>
                    <a:p>
                      <a:pPr algn="ctr"/>
                      <a:endParaRPr lang="en-US" sz="1100" dirty="0">
                        <a:latin typeface="Lucida Sans" charset="0"/>
                        <a:ea typeface="Lucida Sans" charset="0"/>
                        <a:cs typeface="Lucida Sans"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100" dirty="0">
                          <a:solidFill>
                            <a:schemeClr val="bg1"/>
                          </a:solidFill>
                          <a:latin typeface="Lucida Sans" charset="0"/>
                          <a:ea typeface="Lucida Sans" charset="0"/>
                          <a:cs typeface="Lucida Sans" charset="0"/>
                        </a:rPr>
                        <a:t>Terrestrial store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100" dirty="0">
                          <a:solidFill>
                            <a:schemeClr val="bg1"/>
                          </a:solidFill>
                          <a:latin typeface="Lucida Sans" charset="0"/>
                          <a:ea typeface="Lucida Sans" charset="0"/>
                          <a:cs typeface="Lucida Sans" charset="0"/>
                        </a:rPr>
                        <a:t>Ocean Store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Lucida Sans" charset="0"/>
                          <a:ea typeface="Lucida Sans" charset="0"/>
                          <a:cs typeface="Lucida Sans" charset="0"/>
                        </a:rPr>
                        <a:t>Atmospheric Store</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336441">
                <a:tc>
                  <a:txBody>
                    <a:bodyPr/>
                    <a:lstStyle/>
                    <a:p>
                      <a:pPr algn="l"/>
                      <a:r>
                        <a:rPr lang="en-US" sz="1100" dirty="0">
                          <a:latin typeface="Lucida Sans" charset="0"/>
                          <a:ea typeface="Lucida Sans" charset="0"/>
                          <a:cs typeface="Lucida Sans" charset="0"/>
                        </a:rPr>
                        <a:t>Opening</a:t>
                      </a:r>
                      <a:r>
                        <a:rPr lang="en-US" sz="1100" baseline="0" dirty="0">
                          <a:latin typeface="Lucida Sans" charset="0"/>
                          <a:ea typeface="Lucida Sans" charset="0"/>
                          <a:cs typeface="Lucida Sans" charset="0"/>
                        </a:rPr>
                        <a:t> balance (</a:t>
                      </a:r>
                      <a:r>
                        <a:rPr lang="en-US" sz="1100" baseline="0" dirty="0" err="1">
                          <a:latin typeface="Lucida Sans" charset="0"/>
                          <a:ea typeface="Lucida Sans" charset="0"/>
                          <a:cs typeface="Lucida Sans" charset="0"/>
                        </a:rPr>
                        <a:t>tonnes</a:t>
                      </a:r>
                      <a:r>
                        <a:rPr lang="en-US" sz="1100" baseline="0" dirty="0">
                          <a:latin typeface="Lucida Sans" charset="0"/>
                          <a:ea typeface="Lucida Sans" charset="0"/>
                          <a:cs typeface="Lucida Sans" charset="0"/>
                        </a:rPr>
                        <a:t>)</a:t>
                      </a:r>
                      <a:endParaRPr lang="en-US" sz="110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100" dirty="0">
                          <a:latin typeface="Lucida Sans" charset="0"/>
                          <a:ea typeface="Lucida Sans" charset="0"/>
                          <a:cs typeface="Lucida Sans" charset="0"/>
                        </a:rPr>
                        <a:t>n/a</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100" dirty="0">
                          <a:latin typeface="Lucida Sans" charset="0"/>
                          <a:ea typeface="Lucida Sans" charset="0"/>
                          <a:cs typeface="Lucida Sans" charset="0"/>
                        </a:rPr>
                        <a:t>n/a</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100" dirty="0">
                          <a:latin typeface="Lucida Sans" charset="0"/>
                          <a:ea typeface="Lucida Sans" charset="0"/>
                          <a:cs typeface="Lucida Sans" charset="0"/>
                        </a:rPr>
                        <a:t>150,000,000</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100" dirty="0">
                          <a:latin typeface="Lucida Sans" charset="0"/>
                          <a:ea typeface="Lucida Sans" charset="0"/>
                          <a:cs typeface="Lucida Sans" charset="0"/>
                        </a:rPr>
                        <a:t>400,000,000</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100" dirty="0">
                          <a:latin typeface="Lucida Sans" charset="0"/>
                          <a:ea typeface="Lucida Sans" charset="0"/>
                          <a:cs typeface="Lucida Sans" charset="0"/>
                        </a:rPr>
                        <a:t>250,000,000</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336441">
                <a:tc>
                  <a:txBody>
                    <a:bodyPr/>
                    <a:lstStyle/>
                    <a:p>
                      <a:pPr algn="l"/>
                      <a:r>
                        <a:rPr lang="en-US" sz="1100" dirty="0">
                          <a:latin typeface="Lucida Sans" charset="0"/>
                          <a:ea typeface="Lucida Sans" charset="0"/>
                          <a:cs typeface="Lucida Sans" charset="0"/>
                        </a:rPr>
                        <a:t>Volcanic eruption</a:t>
                      </a:r>
                      <a:r>
                        <a:rPr lang="en-US" sz="1100" baseline="0" dirty="0">
                          <a:latin typeface="Lucida Sans" charset="0"/>
                          <a:ea typeface="Lucida Sans" charset="0"/>
                          <a:cs typeface="Lucida Sans" charset="0"/>
                        </a:rPr>
                        <a:t> in Indonesia</a:t>
                      </a:r>
                      <a:endParaRPr lang="en-US" sz="110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100" dirty="0">
                          <a:latin typeface="Lucida Sans" charset="0"/>
                          <a:ea typeface="Lucida Sans" charset="0"/>
                          <a:cs typeface="Lucida Sans" charset="0"/>
                        </a:rPr>
                        <a:t>Disturbance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100" dirty="0">
                          <a:latin typeface="Lucida Sans" charset="0"/>
                          <a:ea typeface="Lucida Sans" charset="0"/>
                          <a:cs typeface="Lucida Sans" charset="0"/>
                        </a:rPr>
                        <a:t>Natural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100" b="0" dirty="0">
                          <a:latin typeface="Lucida Sans" charset="0"/>
                          <a:ea typeface="Lucida Sans" charset="0"/>
                          <a:cs typeface="Lucida Sans" charset="0"/>
                        </a:rPr>
                        <a:t> (200,000)</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100" dirty="0">
                          <a:latin typeface="Lucida Sans" charset="0"/>
                          <a:ea typeface="Lucida Sans" charset="0"/>
                          <a:cs typeface="Lucida Sans" charset="0"/>
                        </a:rPr>
                        <a:t>0</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100" dirty="0">
                          <a:latin typeface="Lucida Sans" charset="0"/>
                          <a:ea typeface="Lucida Sans" charset="0"/>
                          <a:cs typeface="Lucida Sans" charset="0"/>
                        </a:rPr>
                        <a:t>200,000</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3"/>
                  </a:ext>
                </a:extLst>
              </a:tr>
              <a:tr h="387137">
                <a:tc>
                  <a:txBody>
                    <a:bodyPr/>
                    <a:lstStyle/>
                    <a:p>
                      <a:pPr algn="l"/>
                      <a:r>
                        <a:rPr lang="en-US" sz="1100" dirty="0">
                          <a:latin typeface="Lucida Sans" charset="0"/>
                          <a:ea typeface="Lucida Sans" charset="0"/>
                          <a:cs typeface="Lucida Sans" charset="0"/>
                        </a:rPr>
                        <a:t>Combustion</a:t>
                      </a:r>
                      <a:r>
                        <a:rPr lang="en-US" sz="1100" baseline="0" dirty="0">
                          <a:latin typeface="Lucida Sans" charset="0"/>
                          <a:ea typeface="Lucida Sans" charset="0"/>
                          <a:cs typeface="Lucida Sans" charset="0"/>
                        </a:rPr>
                        <a:t> of gas for energy in a power station over a year</a:t>
                      </a:r>
                      <a:endParaRPr lang="en-US" sz="110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100" dirty="0">
                          <a:latin typeface="Lucida Sans" charset="0"/>
                          <a:ea typeface="Lucida Sans" charset="0"/>
                          <a:cs typeface="Lucida Sans" charset="0"/>
                        </a:rPr>
                        <a:t>Disturbance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US" sz="110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US" sz="1100" b="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US" sz="110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100" dirty="0">
                          <a:latin typeface="Lucida Sans" charset="0"/>
                          <a:ea typeface="Lucida Sans" charset="0"/>
                          <a:cs typeface="Lucida Sans" charset="0"/>
                        </a:rPr>
                        <a:t>20,000</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4"/>
                  </a:ext>
                </a:extLst>
              </a:tr>
              <a:tr h="336441">
                <a:tc>
                  <a:txBody>
                    <a:bodyPr/>
                    <a:lstStyle/>
                    <a:p>
                      <a:pPr algn="l"/>
                      <a:r>
                        <a:rPr lang="en-US" sz="1100" dirty="0">
                          <a:latin typeface="Lucida Sans" charset="0"/>
                          <a:ea typeface="Lucida Sans" charset="0"/>
                          <a:cs typeface="Lucida Sans" charset="0"/>
                        </a:rPr>
                        <a:t>River erodes a cave system in limestone</a:t>
                      </a:r>
                      <a:r>
                        <a:rPr lang="en-US" sz="1100" baseline="0" dirty="0">
                          <a:latin typeface="Lucida Sans" charset="0"/>
                          <a:ea typeface="Lucida Sans" charset="0"/>
                          <a:cs typeface="Lucida Sans" charset="0"/>
                        </a:rPr>
                        <a:t> rock in a year</a:t>
                      </a:r>
                      <a:endParaRPr lang="en-US" sz="110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US" sz="110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100" dirty="0">
                          <a:latin typeface="Lucida Sans" charset="0"/>
                          <a:ea typeface="Lucida Sans" charset="0"/>
                          <a:cs typeface="Lucida Sans" charset="0"/>
                        </a:rPr>
                        <a:t>Natural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US" sz="1100" b="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100" dirty="0">
                          <a:latin typeface="Lucida Sans" charset="0"/>
                          <a:ea typeface="Lucida Sans" charset="0"/>
                          <a:cs typeface="Lucida Sans" charset="0"/>
                        </a:rPr>
                        <a:t>40,000</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US" sz="110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5"/>
                  </a:ext>
                </a:extLst>
              </a:tr>
              <a:tr h="336441">
                <a:tc>
                  <a:txBody>
                    <a:bodyPr/>
                    <a:lstStyle/>
                    <a:p>
                      <a:pPr algn="l"/>
                      <a:r>
                        <a:rPr lang="en-US" sz="1100" dirty="0">
                          <a:latin typeface="Lucida Sans" charset="0"/>
                          <a:ea typeface="Lucida Sans" charset="0"/>
                          <a:cs typeface="Lucida Sans" charset="0"/>
                        </a:rPr>
                        <a:t>Photosynthesis</a:t>
                      </a:r>
                      <a:r>
                        <a:rPr lang="en-US" sz="1100" baseline="0" dirty="0">
                          <a:latin typeface="Lucida Sans" charset="0"/>
                          <a:ea typeface="Lucida Sans" charset="0"/>
                          <a:cs typeface="Lucida Sans" charset="0"/>
                        </a:rPr>
                        <a:t> occurs in a rainforest over a year</a:t>
                      </a:r>
                      <a:endParaRPr lang="en-US" sz="110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100" dirty="0">
                          <a:latin typeface="Lucida Sans" charset="0"/>
                          <a:ea typeface="Lucida Sans" charset="0"/>
                          <a:cs typeface="Lucida Sans" charset="0"/>
                        </a:rPr>
                        <a:t>Biological pump</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US" sz="110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100" b="0" dirty="0">
                          <a:latin typeface="Lucida Sans" charset="0"/>
                          <a:ea typeface="Lucida Sans" charset="0"/>
                          <a:cs typeface="Lucida Sans" charset="0"/>
                        </a:rPr>
                        <a:t>35,000</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US" sz="110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US" sz="110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6"/>
                  </a:ext>
                </a:extLst>
              </a:tr>
              <a:tr h="336441">
                <a:tc>
                  <a:txBody>
                    <a:bodyPr/>
                    <a:lstStyle/>
                    <a:p>
                      <a:pPr algn="l"/>
                      <a:r>
                        <a:rPr lang="en-US" sz="1100" dirty="0">
                          <a:latin typeface="Lucida Sans" charset="0"/>
                          <a:ea typeface="Lucida Sans" charset="0"/>
                          <a:cs typeface="Lucida Sans" charset="0"/>
                        </a:rPr>
                        <a:t>A forest</a:t>
                      </a:r>
                      <a:r>
                        <a:rPr lang="en-US" sz="1100" baseline="0" dirty="0">
                          <a:latin typeface="Lucida Sans" charset="0"/>
                          <a:ea typeface="Lucida Sans" charset="0"/>
                          <a:cs typeface="Lucida Sans" charset="0"/>
                        </a:rPr>
                        <a:t> containing 10,000 </a:t>
                      </a:r>
                      <a:r>
                        <a:rPr lang="en-US" sz="1100" baseline="0" dirty="0" err="1">
                          <a:latin typeface="Lucida Sans" charset="0"/>
                          <a:ea typeface="Lucida Sans" charset="0"/>
                          <a:cs typeface="Lucida Sans" charset="0"/>
                        </a:rPr>
                        <a:t>tonnes</a:t>
                      </a:r>
                      <a:r>
                        <a:rPr lang="en-US" sz="1100" baseline="0" dirty="0">
                          <a:latin typeface="Lucida Sans" charset="0"/>
                          <a:ea typeface="Lucida Sans" charset="0"/>
                          <a:cs typeface="Lucida Sans" charset="0"/>
                        </a:rPr>
                        <a:t> of carbon </a:t>
                      </a:r>
                      <a:r>
                        <a:rPr lang="en-US" sz="1100" dirty="0">
                          <a:latin typeface="Lucida Sans" charset="0"/>
                          <a:ea typeface="Lucida Sans" charset="0"/>
                          <a:cs typeface="Lucida Sans" charset="0"/>
                        </a:rPr>
                        <a:t>is cut down and used for firewood.</a:t>
                      </a:r>
                      <a:r>
                        <a:rPr lang="en-US" sz="1100" baseline="0" dirty="0">
                          <a:latin typeface="Lucida Sans" charset="0"/>
                          <a:ea typeface="Lucida Sans" charset="0"/>
                          <a:cs typeface="Lucida Sans" charset="0"/>
                        </a:rPr>
                        <a:t> </a:t>
                      </a:r>
                      <a:endParaRPr lang="en-US" sz="110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US" sz="110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100" dirty="0">
                          <a:latin typeface="Lucida Sans" charset="0"/>
                          <a:ea typeface="Lucida Sans" charset="0"/>
                          <a:cs typeface="Lucida Sans" charset="0"/>
                        </a:rPr>
                        <a:t>Man-made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US" sz="1100" b="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US" sz="110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US" sz="110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7"/>
                  </a:ext>
                </a:extLst>
              </a:tr>
              <a:tr h="336441">
                <a:tc>
                  <a:txBody>
                    <a:bodyPr/>
                    <a:lstStyle/>
                    <a:p>
                      <a:pPr algn="l"/>
                      <a:r>
                        <a:rPr lang="en-US" sz="1100" dirty="0">
                          <a:latin typeface="Lucida Sans" charset="0"/>
                          <a:ea typeface="Lucida Sans" charset="0"/>
                          <a:cs typeface="Lucida Sans" charset="0"/>
                        </a:rPr>
                        <a:t>Oceans</a:t>
                      </a:r>
                      <a:r>
                        <a:rPr lang="en-US" sz="1100" baseline="0" dirty="0">
                          <a:latin typeface="Lucida Sans" charset="0"/>
                          <a:ea typeface="Lucida Sans" charset="0"/>
                          <a:cs typeface="Lucida Sans" charset="0"/>
                        </a:rPr>
                        <a:t> absorb carbon dioxide over a year</a:t>
                      </a:r>
                      <a:endParaRPr lang="en-US" sz="110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US" sz="110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US" sz="110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US" sz="1100" b="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US" sz="110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100" dirty="0">
                          <a:latin typeface="Lucida Sans" charset="0"/>
                          <a:ea typeface="Lucida Sans" charset="0"/>
                          <a:cs typeface="Lucida Sans" charset="0"/>
                        </a:rPr>
                        <a:t>(500,000)</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8"/>
                  </a:ext>
                </a:extLst>
              </a:tr>
              <a:tr h="336441">
                <a:tc>
                  <a:txBody>
                    <a:bodyPr/>
                    <a:lstStyle/>
                    <a:p>
                      <a:pPr algn="l"/>
                      <a:r>
                        <a:rPr lang="en-US" sz="1100" dirty="0">
                          <a:latin typeface="Lucida Sans" charset="0"/>
                          <a:ea typeface="Lucida Sans" charset="0"/>
                          <a:cs typeface="Lucida Sans" charset="0"/>
                        </a:rPr>
                        <a:t>Closing balance (</a:t>
                      </a:r>
                      <a:r>
                        <a:rPr lang="en-US" sz="1100" dirty="0" err="1">
                          <a:latin typeface="Lucida Sans" charset="0"/>
                          <a:ea typeface="Lucida Sans" charset="0"/>
                          <a:cs typeface="Lucida Sans" charset="0"/>
                        </a:rPr>
                        <a:t>tonnes</a:t>
                      </a:r>
                      <a:r>
                        <a:rPr lang="en-US" sz="1100" dirty="0">
                          <a:latin typeface="Lucida Sans" charset="0"/>
                          <a:ea typeface="Lucida Sans" charset="0"/>
                          <a:cs typeface="Lucida Sans" charset="0"/>
                        </a:rPr>
                        <a: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100" dirty="0">
                          <a:latin typeface="Lucida Sans" charset="0"/>
                          <a:ea typeface="Lucida Sans" charset="0"/>
                          <a:cs typeface="Lucida Sans" charset="0"/>
                        </a:rPr>
                        <a:t>n/a</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100" dirty="0">
                          <a:latin typeface="Lucida Sans" charset="0"/>
                          <a:ea typeface="Lucida Sans" charset="0"/>
                          <a:cs typeface="Lucida Sans" charset="0"/>
                        </a:rPr>
                        <a:t>n/a</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endParaRPr lang="en-US" sz="1100" b="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endParaRPr lang="en-US" sz="110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endParaRPr lang="en-US" sz="110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65830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Human Production of Greenhouse Gases</a:t>
            </a:r>
          </a:p>
        </p:txBody>
      </p:sp>
      <p:sp>
        <p:nvSpPr>
          <p:cNvPr id="3" name="Subtitle 2"/>
          <p:cNvSpPr>
            <a:spLocks noGrp="1"/>
          </p:cNvSpPr>
          <p:nvPr>
            <p:ph type="subTitle" idx="1"/>
          </p:nvPr>
        </p:nvSpPr>
        <p:spPr/>
        <p:txBody>
          <a:bodyPr/>
          <a:lstStyle/>
          <a:p>
            <a:r>
              <a:rPr lang="en-US" dirty="0"/>
              <a:t>Lesson 3</a:t>
            </a:r>
          </a:p>
        </p:txBody>
      </p:sp>
    </p:spTree>
    <p:extLst>
      <p:ext uri="{BB962C8B-B14F-4D97-AF65-F5344CB8AC3E}">
        <p14:creationId xmlns:p14="http://schemas.microsoft.com/office/powerpoint/2010/main" val="163977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Atmospheric CO2 concentrations</a:t>
            </a:r>
          </a:p>
        </p:txBody>
      </p:sp>
      <p:sp>
        <p:nvSpPr>
          <p:cNvPr id="5" name="Slide Number Placeholder 4"/>
          <p:cNvSpPr>
            <a:spLocks noGrp="1"/>
          </p:cNvSpPr>
          <p:nvPr>
            <p:ph type="sldNum" sz="quarter" idx="12"/>
          </p:nvPr>
        </p:nvSpPr>
        <p:spPr/>
        <p:txBody>
          <a:bodyPr/>
          <a:lstStyle/>
          <a:p>
            <a:fld id="{4E85AB73-56D2-1C41-8ADB-79B9069DE6DF}" type="slidenum">
              <a:rPr lang="en-US" smtClean="0"/>
              <a:t>16</a:t>
            </a:fld>
            <a:endParaRPr lang="en-US"/>
          </a:p>
        </p:txBody>
      </p:sp>
      <p:sp>
        <p:nvSpPr>
          <p:cNvPr id="11" name="Footer Placeholder 35"/>
          <p:cNvSpPr>
            <a:spLocks noGrp="1"/>
          </p:cNvSpPr>
          <p:nvPr>
            <p:ph type="ftr" sz="quarter" idx="3"/>
          </p:nvPr>
        </p:nvSpPr>
        <p:spPr>
          <a:prstGeom prst="rect">
            <a:avLst/>
          </a:prstGeom>
        </p:spPr>
        <p:txBody>
          <a:bodyPr vert="horz" lIns="91440" tIns="45720" rIns="91440" bIns="45720" rtlCol="0" anchor="ctr"/>
          <a:lstStyle/>
          <a:p>
            <a:r>
              <a:rPr lang="en-US">
                <a:latin typeface="Lucida Sans" charset="0"/>
                <a:ea typeface="Lucida Sans" charset="0"/>
                <a:cs typeface="Lucida Sans" charset="0"/>
              </a:rPr>
              <a:t>www.climatecloud.org</a:t>
            </a:r>
            <a:endParaRPr lang="en-US" dirty="0">
              <a:latin typeface="Lucida Sans" charset="0"/>
              <a:ea typeface="Lucida Sans" charset="0"/>
              <a:cs typeface="Lucida Sans"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65613"/>
            <a:ext cx="6525638" cy="4350425"/>
          </a:xfrm>
          <a:prstGeom prst="rect">
            <a:avLst/>
          </a:prstGeom>
        </p:spPr>
      </p:pic>
      <p:sp>
        <p:nvSpPr>
          <p:cNvPr id="8" name="TextBox 7"/>
          <p:cNvSpPr txBox="1"/>
          <p:nvPr/>
        </p:nvSpPr>
        <p:spPr>
          <a:xfrm>
            <a:off x="7919936" y="1565613"/>
            <a:ext cx="3957535" cy="430887"/>
          </a:xfrm>
          <a:prstGeom prst="rect">
            <a:avLst/>
          </a:prstGeom>
          <a:noFill/>
        </p:spPr>
        <p:txBody>
          <a:bodyPr wrap="square" rtlCol="0">
            <a:spAutoFit/>
          </a:bodyPr>
          <a:lstStyle/>
          <a:p>
            <a:r>
              <a:rPr lang="en-US" sz="1100" b="1">
                <a:latin typeface="Lucida Sans" charset="0"/>
                <a:ea typeface="Lucida Sans" charset="0"/>
                <a:cs typeface="Lucida Sans" charset="0"/>
              </a:rPr>
              <a:t>Global CO2 concentrations are measured at an observatory at Mount Loa, Hawaii</a:t>
            </a:r>
            <a:endParaRPr lang="en-US" sz="1100" dirty="0">
              <a:latin typeface="Lucida Sans" charset="0"/>
              <a:ea typeface="Lucida Sans" charset="0"/>
              <a:cs typeface="Lucida Sans" charset="0"/>
            </a:endParaRPr>
          </a:p>
        </p:txBody>
      </p:sp>
      <p:pic>
        <p:nvPicPr>
          <p:cNvPr id="9" name="Picture 8"/>
          <p:cNvPicPr>
            <a:picLocks noChangeAspect="1"/>
          </p:cNvPicPr>
          <p:nvPr/>
        </p:nvPicPr>
        <p:blipFill>
          <a:blip r:embed="rId3"/>
          <a:stretch>
            <a:fillRect/>
          </a:stretch>
        </p:blipFill>
        <p:spPr>
          <a:xfrm>
            <a:off x="7975600" y="2228451"/>
            <a:ext cx="3707319" cy="1877124"/>
          </a:xfrm>
          <a:prstGeom prst="rect">
            <a:avLst/>
          </a:prstGeom>
        </p:spPr>
      </p:pic>
      <p:sp>
        <p:nvSpPr>
          <p:cNvPr id="10" name="Oval 9"/>
          <p:cNvSpPr/>
          <p:nvPr/>
        </p:nvSpPr>
        <p:spPr>
          <a:xfrm>
            <a:off x="11624553" y="2801566"/>
            <a:ext cx="116732" cy="116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latin typeface="Palatino" charset="0"/>
              <a:ea typeface="Palatino" charset="0"/>
              <a:cs typeface="Palatino" charset="0"/>
            </a:endParaRPr>
          </a:p>
        </p:txBody>
      </p:sp>
    </p:spTree>
    <p:extLst>
      <p:ext uri="{BB962C8B-B14F-4D97-AF65-F5344CB8AC3E}">
        <p14:creationId xmlns:p14="http://schemas.microsoft.com/office/powerpoint/2010/main" val="1609021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humans produce greenhouse gases?</a:t>
            </a:r>
          </a:p>
        </p:txBody>
      </p:sp>
      <p:sp>
        <p:nvSpPr>
          <p:cNvPr id="5" name="Slide Number Placeholder 4"/>
          <p:cNvSpPr>
            <a:spLocks noGrp="1"/>
          </p:cNvSpPr>
          <p:nvPr>
            <p:ph type="sldNum" sz="quarter" idx="12"/>
          </p:nvPr>
        </p:nvSpPr>
        <p:spPr/>
        <p:txBody>
          <a:bodyPr/>
          <a:lstStyle/>
          <a:p>
            <a:fld id="{4E85AB73-56D2-1C41-8ADB-79B9069DE6DF}" type="slidenum">
              <a:rPr lang="en-US" smtClean="0"/>
              <a:t>17</a:t>
            </a:fld>
            <a:endParaRPr lang="en-US"/>
          </a:p>
        </p:txBody>
      </p:sp>
      <p:sp>
        <p:nvSpPr>
          <p:cNvPr id="6" name="Footer Placeholder 5"/>
          <p:cNvSpPr>
            <a:spLocks noGrp="1"/>
          </p:cNvSpPr>
          <p:nvPr>
            <p:ph type="ftr" sz="quarter" idx="3"/>
          </p:nvPr>
        </p:nvSpPr>
        <p:spPr/>
        <p:txBody>
          <a:bodyPr vert="horz" lIns="91440" tIns="45720" rIns="91440" bIns="45720" rtlCol="0" anchor="ctr"/>
          <a:lstStyle/>
          <a:p>
            <a:r>
              <a:rPr lang="en-US">
                <a:latin typeface="Lucida Sans" charset="0"/>
                <a:ea typeface="Lucida Sans" charset="0"/>
                <a:cs typeface="Lucida Sans" charset="0"/>
              </a:rPr>
              <a:t>www.climatecloud.org</a:t>
            </a:r>
            <a:endParaRPr lang="en-US" dirty="0">
              <a:latin typeface="Lucida Sans" charset="0"/>
              <a:ea typeface="Lucida Sans" charset="0"/>
              <a:cs typeface="Lucida Sans" charset="0"/>
            </a:endParaRPr>
          </a:p>
        </p:txBody>
      </p:sp>
      <p:sp>
        <p:nvSpPr>
          <p:cNvPr id="7" name="Rounded Rectangle 6"/>
          <p:cNvSpPr/>
          <p:nvPr/>
        </p:nvSpPr>
        <p:spPr>
          <a:xfrm>
            <a:off x="711203" y="1984118"/>
            <a:ext cx="1896562" cy="2127137"/>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a:solidFill>
                  <a:schemeClr val="tx1"/>
                </a:solidFill>
                <a:latin typeface="Lucida Sans" charset="0"/>
                <a:ea typeface="Lucida Sans" charset="0"/>
                <a:cs typeface="Lucida Sans" charset="0"/>
              </a:rPr>
              <a:t>Energy production</a:t>
            </a:r>
            <a:endParaRPr lang="en-US" sz="1200" dirty="0">
              <a:solidFill>
                <a:schemeClr val="tx1"/>
              </a:solidFill>
              <a:latin typeface="Lucida Sans" charset="0"/>
              <a:ea typeface="Lucida Sans" charset="0"/>
              <a:cs typeface="Lucida Sans" charset="0"/>
            </a:endParaRPr>
          </a:p>
        </p:txBody>
      </p:sp>
      <p:sp>
        <p:nvSpPr>
          <p:cNvPr id="8" name="Rounded Rectangle 7"/>
          <p:cNvSpPr/>
          <p:nvPr/>
        </p:nvSpPr>
        <p:spPr>
          <a:xfrm>
            <a:off x="2833918" y="1984119"/>
            <a:ext cx="1896562" cy="639338"/>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schemeClr val="tx1"/>
                </a:solidFill>
                <a:latin typeface="Lucida Sans" charset="0"/>
                <a:ea typeface="Lucida Sans" charset="0"/>
                <a:cs typeface="Lucida Sans" charset="0"/>
              </a:rPr>
              <a:t>Electricity Generation</a:t>
            </a:r>
          </a:p>
        </p:txBody>
      </p:sp>
      <p:sp>
        <p:nvSpPr>
          <p:cNvPr id="9" name="Rounded Rectangle 8"/>
          <p:cNvSpPr/>
          <p:nvPr/>
        </p:nvSpPr>
        <p:spPr>
          <a:xfrm>
            <a:off x="2833918" y="2728017"/>
            <a:ext cx="1896562" cy="639338"/>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a:solidFill>
                  <a:schemeClr val="tx1"/>
                </a:solidFill>
                <a:latin typeface="Lucida Sans" charset="0"/>
                <a:ea typeface="Lucida Sans" charset="0"/>
                <a:cs typeface="Lucida Sans" charset="0"/>
              </a:rPr>
              <a:t>Heat Generation</a:t>
            </a:r>
            <a:endParaRPr lang="en-US" sz="1200" dirty="0">
              <a:solidFill>
                <a:schemeClr val="tx1"/>
              </a:solidFill>
              <a:latin typeface="Lucida Sans" charset="0"/>
              <a:ea typeface="Lucida Sans" charset="0"/>
              <a:cs typeface="Lucida Sans" charset="0"/>
            </a:endParaRPr>
          </a:p>
        </p:txBody>
      </p:sp>
      <p:sp>
        <p:nvSpPr>
          <p:cNvPr id="10" name="Rounded Rectangle 9"/>
          <p:cNvSpPr/>
          <p:nvPr/>
        </p:nvSpPr>
        <p:spPr>
          <a:xfrm>
            <a:off x="2833918" y="3471915"/>
            <a:ext cx="1896562" cy="639338"/>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a:solidFill>
                  <a:schemeClr val="tx1"/>
                </a:solidFill>
                <a:latin typeface="Lucida Sans" charset="0"/>
                <a:ea typeface="Lucida Sans" charset="0"/>
                <a:cs typeface="Lucida Sans" charset="0"/>
              </a:rPr>
              <a:t>Transport</a:t>
            </a:r>
            <a:endParaRPr lang="en-US" sz="1200" dirty="0">
              <a:solidFill>
                <a:schemeClr val="tx1"/>
              </a:solidFill>
              <a:latin typeface="Lucida Sans" charset="0"/>
              <a:ea typeface="Lucida Sans" charset="0"/>
              <a:cs typeface="Lucida Sans" charset="0"/>
            </a:endParaRPr>
          </a:p>
        </p:txBody>
      </p:sp>
      <p:sp>
        <p:nvSpPr>
          <p:cNvPr id="11" name="Rounded Rectangle 10"/>
          <p:cNvSpPr/>
          <p:nvPr/>
        </p:nvSpPr>
        <p:spPr>
          <a:xfrm>
            <a:off x="711202" y="4220422"/>
            <a:ext cx="4019277" cy="639338"/>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a:solidFill>
                  <a:schemeClr val="tx1"/>
                </a:solidFill>
                <a:latin typeface="Lucida Sans" charset="0"/>
                <a:ea typeface="Lucida Sans" charset="0"/>
                <a:cs typeface="Lucida Sans" charset="0"/>
              </a:rPr>
              <a:t>Land use change</a:t>
            </a:r>
            <a:endParaRPr lang="en-US" sz="1200" dirty="0">
              <a:solidFill>
                <a:schemeClr val="tx1"/>
              </a:solidFill>
              <a:latin typeface="Lucida Sans" charset="0"/>
              <a:ea typeface="Lucida Sans" charset="0"/>
              <a:cs typeface="Lucida Sans" charset="0"/>
            </a:endParaRPr>
          </a:p>
        </p:txBody>
      </p:sp>
      <p:sp>
        <p:nvSpPr>
          <p:cNvPr id="12" name="Rounded Rectangle 11"/>
          <p:cNvSpPr/>
          <p:nvPr/>
        </p:nvSpPr>
        <p:spPr>
          <a:xfrm>
            <a:off x="711201" y="4964320"/>
            <a:ext cx="4019277" cy="639338"/>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schemeClr val="tx1"/>
                </a:solidFill>
                <a:latin typeface="Lucida Sans" charset="0"/>
                <a:ea typeface="Lucida Sans" charset="0"/>
                <a:cs typeface="Lucida Sans" charset="0"/>
              </a:rPr>
              <a:t>Waste Management</a:t>
            </a:r>
          </a:p>
        </p:txBody>
      </p:sp>
    </p:spTree>
    <p:extLst>
      <p:ext uri="{BB962C8B-B14F-4D97-AF65-F5344CB8AC3E}">
        <p14:creationId xmlns:p14="http://schemas.microsoft.com/office/powerpoint/2010/main" val="882144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humans produce greenhouse gases?</a:t>
            </a:r>
          </a:p>
        </p:txBody>
      </p:sp>
      <p:sp>
        <p:nvSpPr>
          <p:cNvPr id="5" name="Slide Number Placeholder 4"/>
          <p:cNvSpPr>
            <a:spLocks noGrp="1"/>
          </p:cNvSpPr>
          <p:nvPr>
            <p:ph type="sldNum" sz="quarter" idx="12"/>
          </p:nvPr>
        </p:nvSpPr>
        <p:spPr/>
        <p:txBody>
          <a:bodyPr/>
          <a:lstStyle/>
          <a:p>
            <a:fld id="{4E85AB73-56D2-1C41-8ADB-79B9069DE6DF}" type="slidenum">
              <a:rPr lang="en-US" smtClean="0"/>
              <a:t>18</a:t>
            </a:fld>
            <a:endParaRPr lang="en-US"/>
          </a:p>
        </p:txBody>
      </p:sp>
      <p:sp>
        <p:nvSpPr>
          <p:cNvPr id="6" name="Footer Placeholder 5"/>
          <p:cNvSpPr>
            <a:spLocks noGrp="1"/>
          </p:cNvSpPr>
          <p:nvPr>
            <p:ph type="ftr" sz="quarter" idx="3"/>
          </p:nvPr>
        </p:nvSpPr>
        <p:spPr/>
        <p:txBody>
          <a:bodyPr vert="horz" lIns="91440" tIns="45720" rIns="91440" bIns="45720" rtlCol="0" anchor="ctr"/>
          <a:lstStyle/>
          <a:p>
            <a:r>
              <a:rPr lang="en-US">
                <a:latin typeface="Lucida Sans" charset="0"/>
                <a:ea typeface="Lucida Sans" charset="0"/>
                <a:cs typeface="Lucida Sans" charset="0"/>
              </a:rPr>
              <a:t>www.climatecloud.org</a:t>
            </a:r>
            <a:endParaRPr lang="en-US" dirty="0">
              <a:latin typeface="Lucida Sans" charset="0"/>
              <a:ea typeface="Lucida Sans" charset="0"/>
              <a:cs typeface="Lucida Sans" charset="0"/>
            </a:endParaRPr>
          </a:p>
        </p:txBody>
      </p:sp>
      <p:sp>
        <p:nvSpPr>
          <p:cNvPr id="7" name="Rounded Rectangle 6"/>
          <p:cNvSpPr/>
          <p:nvPr/>
        </p:nvSpPr>
        <p:spPr>
          <a:xfrm>
            <a:off x="711203" y="1984118"/>
            <a:ext cx="1896562" cy="2127137"/>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a:solidFill>
                  <a:schemeClr val="tx1"/>
                </a:solidFill>
                <a:latin typeface="Lucida Sans" charset="0"/>
                <a:ea typeface="Lucida Sans" charset="0"/>
                <a:cs typeface="Lucida Sans" charset="0"/>
              </a:rPr>
              <a:t>Energy production</a:t>
            </a:r>
            <a:endParaRPr lang="en-US" sz="1200" dirty="0">
              <a:solidFill>
                <a:schemeClr val="tx1"/>
              </a:solidFill>
              <a:latin typeface="Lucida Sans" charset="0"/>
              <a:ea typeface="Lucida Sans" charset="0"/>
              <a:cs typeface="Lucida Sans" charset="0"/>
            </a:endParaRPr>
          </a:p>
        </p:txBody>
      </p:sp>
      <p:sp>
        <p:nvSpPr>
          <p:cNvPr id="8" name="Rounded Rectangle 7"/>
          <p:cNvSpPr/>
          <p:nvPr/>
        </p:nvSpPr>
        <p:spPr>
          <a:xfrm>
            <a:off x="2833918" y="1984119"/>
            <a:ext cx="1896562" cy="639338"/>
          </a:xfrm>
          <a:prstGeom prst="roundRect">
            <a:avLst>
              <a:gd name="adj" fmla="val 4900"/>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schemeClr val="tx1"/>
                </a:solidFill>
                <a:latin typeface="Lucida Sans" charset="0"/>
                <a:ea typeface="Lucida Sans" charset="0"/>
                <a:cs typeface="Lucida Sans" charset="0"/>
              </a:rPr>
              <a:t>Electricity Generation</a:t>
            </a:r>
          </a:p>
        </p:txBody>
      </p:sp>
      <p:sp>
        <p:nvSpPr>
          <p:cNvPr id="9" name="Rounded Rectangle 8"/>
          <p:cNvSpPr/>
          <p:nvPr/>
        </p:nvSpPr>
        <p:spPr>
          <a:xfrm>
            <a:off x="2833918" y="2728017"/>
            <a:ext cx="1896562" cy="639338"/>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a:solidFill>
                  <a:schemeClr val="tx1"/>
                </a:solidFill>
                <a:latin typeface="Lucida Sans" charset="0"/>
                <a:ea typeface="Lucida Sans" charset="0"/>
                <a:cs typeface="Lucida Sans" charset="0"/>
              </a:rPr>
              <a:t>Heat Generation</a:t>
            </a:r>
            <a:endParaRPr lang="en-US" sz="1200" dirty="0">
              <a:solidFill>
                <a:schemeClr val="tx1"/>
              </a:solidFill>
              <a:latin typeface="Lucida Sans" charset="0"/>
              <a:ea typeface="Lucida Sans" charset="0"/>
              <a:cs typeface="Lucida Sans" charset="0"/>
            </a:endParaRPr>
          </a:p>
        </p:txBody>
      </p:sp>
      <p:sp>
        <p:nvSpPr>
          <p:cNvPr id="10" name="Rounded Rectangle 9"/>
          <p:cNvSpPr/>
          <p:nvPr/>
        </p:nvSpPr>
        <p:spPr>
          <a:xfrm>
            <a:off x="2833918" y="3471915"/>
            <a:ext cx="1896562" cy="639338"/>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a:solidFill>
                  <a:schemeClr val="tx1"/>
                </a:solidFill>
                <a:latin typeface="Lucida Sans" charset="0"/>
                <a:ea typeface="Lucida Sans" charset="0"/>
                <a:cs typeface="Lucida Sans" charset="0"/>
              </a:rPr>
              <a:t>Transport</a:t>
            </a:r>
            <a:endParaRPr lang="en-US" sz="1200" dirty="0">
              <a:solidFill>
                <a:schemeClr val="tx1"/>
              </a:solidFill>
              <a:latin typeface="Lucida Sans" charset="0"/>
              <a:ea typeface="Lucida Sans" charset="0"/>
              <a:cs typeface="Lucida Sans" charset="0"/>
            </a:endParaRPr>
          </a:p>
        </p:txBody>
      </p:sp>
      <p:sp>
        <p:nvSpPr>
          <p:cNvPr id="11" name="Rounded Rectangle 10"/>
          <p:cNvSpPr/>
          <p:nvPr/>
        </p:nvSpPr>
        <p:spPr>
          <a:xfrm>
            <a:off x="711202" y="4220422"/>
            <a:ext cx="4019277" cy="639338"/>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a:solidFill>
                  <a:schemeClr val="tx1"/>
                </a:solidFill>
                <a:latin typeface="Lucida Sans" charset="0"/>
                <a:ea typeface="Lucida Sans" charset="0"/>
                <a:cs typeface="Lucida Sans" charset="0"/>
              </a:rPr>
              <a:t>Land use change</a:t>
            </a:r>
            <a:endParaRPr lang="en-US" sz="1200" dirty="0">
              <a:solidFill>
                <a:schemeClr val="tx1"/>
              </a:solidFill>
              <a:latin typeface="Lucida Sans" charset="0"/>
              <a:ea typeface="Lucida Sans" charset="0"/>
              <a:cs typeface="Lucida Sans" charset="0"/>
            </a:endParaRPr>
          </a:p>
        </p:txBody>
      </p:sp>
      <p:sp>
        <p:nvSpPr>
          <p:cNvPr id="12" name="Rounded Rectangle 11"/>
          <p:cNvSpPr/>
          <p:nvPr/>
        </p:nvSpPr>
        <p:spPr>
          <a:xfrm>
            <a:off x="711201" y="4964320"/>
            <a:ext cx="4019277" cy="639338"/>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schemeClr val="tx1"/>
                </a:solidFill>
                <a:latin typeface="Lucida Sans" charset="0"/>
                <a:ea typeface="Lucida Sans" charset="0"/>
                <a:cs typeface="Lucida Sans" charset="0"/>
              </a:rPr>
              <a:t>Waste Management</a:t>
            </a:r>
          </a:p>
        </p:txBody>
      </p:sp>
      <p:sp>
        <p:nvSpPr>
          <p:cNvPr id="13" name="Rounded Rectangle 12"/>
          <p:cNvSpPr/>
          <p:nvPr/>
        </p:nvSpPr>
        <p:spPr>
          <a:xfrm>
            <a:off x="5059936" y="1984118"/>
            <a:ext cx="6587778" cy="3619540"/>
          </a:xfrm>
          <a:prstGeom prst="roundRect">
            <a:avLst>
              <a:gd name="adj" fmla="val 233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200">
              <a:solidFill>
                <a:schemeClr val="accent1"/>
              </a:solidFill>
              <a:latin typeface="Palatino" charset="0"/>
              <a:ea typeface="Palatino" charset="0"/>
              <a:cs typeface="Palatino" charset="0"/>
            </a:endParaRPr>
          </a:p>
        </p:txBody>
      </p:sp>
      <p:sp>
        <p:nvSpPr>
          <p:cNvPr id="3" name="Triangle 2"/>
          <p:cNvSpPr/>
          <p:nvPr/>
        </p:nvSpPr>
        <p:spPr>
          <a:xfrm rot="16200000">
            <a:off x="4848551" y="2193183"/>
            <a:ext cx="227043" cy="19572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Lucida Sans" charset="0"/>
              <a:ea typeface="Lucida Sans" charset="0"/>
              <a:cs typeface="Lucida Sans" charset="0"/>
            </a:endParaRPr>
          </a:p>
        </p:txBody>
      </p:sp>
      <p:pic>
        <p:nvPicPr>
          <p:cNvPr id="14" name="Picture 2" descr="mage result for fiddlers ferry"/>
          <p:cNvPicPr>
            <a:picLocks noChangeAspect="1" noChangeArrowheads="1"/>
          </p:cNvPicPr>
          <p:nvPr/>
        </p:nvPicPr>
        <p:blipFill rotWithShape="1">
          <a:blip r:embed="rId2">
            <a:extLst>
              <a:ext uri="{28A0092B-C50C-407E-A947-70E740481C1C}">
                <a14:useLocalDpi xmlns:a14="http://schemas.microsoft.com/office/drawing/2010/main" val="0"/>
              </a:ext>
            </a:extLst>
          </a:blip>
          <a:srcRect l="35762"/>
          <a:stretch/>
        </p:blipFill>
        <p:spPr bwMode="auto">
          <a:xfrm>
            <a:off x="8643256" y="2148032"/>
            <a:ext cx="2799307" cy="32871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203372" y="2148032"/>
            <a:ext cx="3234734" cy="2308324"/>
          </a:xfrm>
          <a:prstGeom prst="rect">
            <a:avLst/>
          </a:prstGeom>
          <a:noFill/>
        </p:spPr>
        <p:txBody>
          <a:bodyPr wrap="square" rtlCol="0">
            <a:spAutoFit/>
          </a:bodyPr>
          <a:lstStyle/>
          <a:p>
            <a:r>
              <a:rPr lang="en-US" sz="1200" dirty="0">
                <a:latin typeface="Lucida Sans" charset="0"/>
                <a:ea typeface="Lucida Sans" charset="0"/>
                <a:cs typeface="Lucida Sans" charset="0"/>
              </a:rPr>
              <a:t>Fossil fuels, including CO2, are released when fossil fuels, such as coal, oil and gas, are burnt to generate electricity. </a:t>
            </a:r>
          </a:p>
          <a:p>
            <a:endParaRPr lang="en-US" sz="1200" dirty="0">
              <a:latin typeface="Lucida Sans" charset="0"/>
              <a:ea typeface="Lucida Sans" charset="0"/>
              <a:cs typeface="Lucida Sans" charset="0"/>
            </a:endParaRPr>
          </a:p>
          <a:p>
            <a:r>
              <a:rPr lang="en-US" sz="1200" dirty="0">
                <a:latin typeface="Lucida Sans" charset="0"/>
                <a:ea typeface="Lucida Sans" charset="0"/>
                <a:cs typeface="Lucida Sans" charset="0"/>
              </a:rPr>
              <a:t>Power stations use the heat generated from the combustion of fossil fuels to produce steam at high temperature and pressure, which is converted to electrical energy by a steam turbine and generator. </a:t>
            </a:r>
          </a:p>
          <a:p>
            <a:endParaRPr lang="en-US" sz="1200" dirty="0">
              <a:latin typeface="Lucida Sans" charset="0"/>
              <a:ea typeface="Lucida Sans" charset="0"/>
              <a:cs typeface="Lucida Sans" charset="0"/>
            </a:endParaRPr>
          </a:p>
          <a:p>
            <a:endParaRPr lang="en-US" sz="1200" dirty="0">
              <a:latin typeface="Lucida Sans" charset="0"/>
              <a:ea typeface="Lucida Sans" charset="0"/>
              <a:cs typeface="Lucida Sans" charset="0"/>
            </a:endParaRPr>
          </a:p>
        </p:txBody>
      </p:sp>
    </p:spTree>
    <p:extLst>
      <p:ext uri="{BB962C8B-B14F-4D97-AF65-F5344CB8AC3E}">
        <p14:creationId xmlns:p14="http://schemas.microsoft.com/office/powerpoint/2010/main" val="889778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humans produce greenhouse gases?</a:t>
            </a:r>
          </a:p>
        </p:txBody>
      </p:sp>
      <p:sp>
        <p:nvSpPr>
          <p:cNvPr id="5" name="Slide Number Placeholder 4"/>
          <p:cNvSpPr>
            <a:spLocks noGrp="1"/>
          </p:cNvSpPr>
          <p:nvPr>
            <p:ph type="sldNum" sz="quarter" idx="12"/>
          </p:nvPr>
        </p:nvSpPr>
        <p:spPr/>
        <p:txBody>
          <a:bodyPr/>
          <a:lstStyle/>
          <a:p>
            <a:fld id="{4E85AB73-56D2-1C41-8ADB-79B9069DE6DF}" type="slidenum">
              <a:rPr lang="en-US" smtClean="0"/>
              <a:t>19</a:t>
            </a:fld>
            <a:endParaRPr lang="en-US"/>
          </a:p>
        </p:txBody>
      </p:sp>
      <p:sp>
        <p:nvSpPr>
          <p:cNvPr id="6" name="Footer Placeholder 5"/>
          <p:cNvSpPr>
            <a:spLocks noGrp="1"/>
          </p:cNvSpPr>
          <p:nvPr>
            <p:ph type="ftr" sz="quarter" idx="3"/>
          </p:nvPr>
        </p:nvSpPr>
        <p:spPr/>
        <p:txBody>
          <a:bodyPr vert="horz" lIns="91440" tIns="45720" rIns="91440" bIns="45720" rtlCol="0" anchor="ctr"/>
          <a:lstStyle/>
          <a:p>
            <a:r>
              <a:rPr lang="en-US">
                <a:latin typeface="Lucida Sans" charset="0"/>
                <a:ea typeface="Lucida Sans" charset="0"/>
                <a:cs typeface="Lucida Sans" charset="0"/>
              </a:rPr>
              <a:t>www.climatecloud.org</a:t>
            </a:r>
            <a:endParaRPr lang="en-US" dirty="0">
              <a:latin typeface="Lucida Sans" charset="0"/>
              <a:ea typeface="Lucida Sans" charset="0"/>
              <a:cs typeface="Lucida Sans" charset="0"/>
            </a:endParaRPr>
          </a:p>
        </p:txBody>
      </p:sp>
      <p:sp>
        <p:nvSpPr>
          <p:cNvPr id="7" name="Rounded Rectangle 6"/>
          <p:cNvSpPr/>
          <p:nvPr/>
        </p:nvSpPr>
        <p:spPr>
          <a:xfrm>
            <a:off x="711203" y="1984118"/>
            <a:ext cx="1896562" cy="2127137"/>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a:solidFill>
                  <a:schemeClr val="tx1"/>
                </a:solidFill>
                <a:latin typeface="Lucida Sans" charset="0"/>
                <a:ea typeface="Lucida Sans" charset="0"/>
                <a:cs typeface="Lucida Sans" charset="0"/>
              </a:rPr>
              <a:t>Energy production</a:t>
            </a:r>
            <a:endParaRPr lang="en-US" sz="1200" dirty="0">
              <a:solidFill>
                <a:schemeClr val="tx1"/>
              </a:solidFill>
              <a:latin typeface="Lucida Sans" charset="0"/>
              <a:ea typeface="Lucida Sans" charset="0"/>
              <a:cs typeface="Lucida Sans" charset="0"/>
            </a:endParaRPr>
          </a:p>
        </p:txBody>
      </p:sp>
      <p:sp>
        <p:nvSpPr>
          <p:cNvPr id="8" name="Rounded Rectangle 7"/>
          <p:cNvSpPr/>
          <p:nvPr/>
        </p:nvSpPr>
        <p:spPr>
          <a:xfrm>
            <a:off x="2833918" y="1984119"/>
            <a:ext cx="1896562" cy="639338"/>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schemeClr val="tx1"/>
                </a:solidFill>
                <a:latin typeface="Lucida Sans" charset="0"/>
                <a:ea typeface="Lucida Sans" charset="0"/>
                <a:cs typeface="Lucida Sans" charset="0"/>
              </a:rPr>
              <a:t>Electricity Generation</a:t>
            </a:r>
          </a:p>
        </p:txBody>
      </p:sp>
      <p:sp>
        <p:nvSpPr>
          <p:cNvPr id="9" name="Rounded Rectangle 8"/>
          <p:cNvSpPr/>
          <p:nvPr/>
        </p:nvSpPr>
        <p:spPr>
          <a:xfrm>
            <a:off x="2833918" y="2728017"/>
            <a:ext cx="1896562" cy="639338"/>
          </a:xfrm>
          <a:prstGeom prst="roundRect">
            <a:avLst>
              <a:gd name="adj" fmla="val 4900"/>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a:solidFill>
                  <a:schemeClr val="tx1"/>
                </a:solidFill>
                <a:latin typeface="Lucida Sans" charset="0"/>
                <a:ea typeface="Lucida Sans" charset="0"/>
                <a:cs typeface="Lucida Sans" charset="0"/>
              </a:rPr>
              <a:t>Heat Generation</a:t>
            </a:r>
            <a:endParaRPr lang="en-US" sz="1200" dirty="0">
              <a:solidFill>
                <a:schemeClr val="tx1"/>
              </a:solidFill>
              <a:latin typeface="Lucida Sans" charset="0"/>
              <a:ea typeface="Lucida Sans" charset="0"/>
              <a:cs typeface="Lucida Sans" charset="0"/>
            </a:endParaRPr>
          </a:p>
        </p:txBody>
      </p:sp>
      <p:sp>
        <p:nvSpPr>
          <p:cNvPr id="10" name="Rounded Rectangle 9"/>
          <p:cNvSpPr/>
          <p:nvPr/>
        </p:nvSpPr>
        <p:spPr>
          <a:xfrm>
            <a:off x="2833918" y="3471915"/>
            <a:ext cx="1896562" cy="639338"/>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a:solidFill>
                  <a:schemeClr val="tx1"/>
                </a:solidFill>
                <a:latin typeface="Lucida Sans" charset="0"/>
                <a:ea typeface="Lucida Sans" charset="0"/>
                <a:cs typeface="Lucida Sans" charset="0"/>
              </a:rPr>
              <a:t>Transport</a:t>
            </a:r>
            <a:endParaRPr lang="en-US" sz="1200" dirty="0">
              <a:solidFill>
                <a:schemeClr val="tx1"/>
              </a:solidFill>
              <a:latin typeface="Lucida Sans" charset="0"/>
              <a:ea typeface="Lucida Sans" charset="0"/>
              <a:cs typeface="Lucida Sans" charset="0"/>
            </a:endParaRPr>
          </a:p>
        </p:txBody>
      </p:sp>
      <p:sp>
        <p:nvSpPr>
          <p:cNvPr id="11" name="Rounded Rectangle 10"/>
          <p:cNvSpPr/>
          <p:nvPr/>
        </p:nvSpPr>
        <p:spPr>
          <a:xfrm>
            <a:off x="711202" y="4220422"/>
            <a:ext cx="4019277" cy="639338"/>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a:solidFill>
                  <a:schemeClr val="tx1"/>
                </a:solidFill>
                <a:latin typeface="Lucida Sans" charset="0"/>
                <a:ea typeface="Lucida Sans" charset="0"/>
                <a:cs typeface="Lucida Sans" charset="0"/>
              </a:rPr>
              <a:t>Land use change</a:t>
            </a:r>
            <a:endParaRPr lang="en-US" sz="1200" dirty="0">
              <a:solidFill>
                <a:schemeClr val="tx1"/>
              </a:solidFill>
              <a:latin typeface="Lucida Sans" charset="0"/>
              <a:ea typeface="Lucida Sans" charset="0"/>
              <a:cs typeface="Lucida Sans" charset="0"/>
            </a:endParaRPr>
          </a:p>
        </p:txBody>
      </p:sp>
      <p:sp>
        <p:nvSpPr>
          <p:cNvPr id="12" name="Rounded Rectangle 11"/>
          <p:cNvSpPr/>
          <p:nvPr/>
        </p:nvSpPr>
        <p:spPr>
          <a:xfrm>
            <a:off x="711201" y="4964320"/>
            <a:ext cx="4019277" cy="639338"/>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schemeClr val="tx1"/>
                </a:solidFill>
                <a:latin typeface="Lucida Sans" charset="0"/>
                <a:ea typeface="Lucida Sans" charset="0"/>
                <a:cs typeface="Lucida Sans" charset="0"/>
              </a:rPr>
              <a:t>Waste Management</a:t>
            </a:r>
          </a:p>
        </p:txBody>
      </p:sp>
      <p:sp>
        <p:nvSpPr>
          <p:cNvPr id="13" name="Rounded Rectangle 12"/>
          <p:cNvSpPr/>
          <p:nvPr/>
        </p:nvSpPr>
        <p:spPr>
          <a:xfrm>
            <a:off x="5059936" y="1984118"/>
            <a:ext cx="6587778" cy="3619540"/>
          </a:xfrm>
          <a:prstGeom prst="roundRect">
            <a:avLst>
              <a:gd name="adj" fmla="val 233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200">
              <a:solidFill>
                <a:schemeClr val="accent1"/>
              </a:solidFill>
              <a:latin typeface="Palatino" charset="0"/>
              <a:ea typeface="Palatino" charset="0"/>
              <a:cs typeface="Palatino" charset="0"/>
            </a:endParaRPr>
          </a:p>
        </p:txBody>
      </p:sp>
      <p:sp>
        <p:nvSpPr>
          <p:cNvPr id="3" name="Triangle 2"/>
          <p:cNvSpPr/>
          <p:nvPr/>
        </p:nvSpPr>
        <p:spPr>
          <a:xfrm rot="16200000">
            <a:off x="4848551" y="2949822"/>
            <a:ext cx="227043" cy="19572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Lucida Sans" charset="0"/>
              <a:ea typeface="Lucida Sans" charset="0"/>
              <a:cs typeface="Lucida Sans" charset="0"/>
            </a:endParaRPr>
          </a:p>
        </p:txBody>
      </p:sp>
      <p:sp>
        <p:nvSpPr>
          <p:cNvPr id="4" name="TextBox 3"/>
          <p:cNvSpPr txBox="1"/>
          <p:nvPr/>
        </p:nvSpPr>
        <p:spPr>
          <a:xfrm>
            <a:off x="5203372" y="2148032"/>
            <a:ext cx="3632942" cy="3231654"/>
          </a:xfrm>
          <a:prstGeom prst="rect">
            <a:avLst/>
          </a:prstGeom>
          <a:noFill/>
        </p:spPr>
        <p:txBody>
          <a:bodyPr wrap="square" rtlCol="0">
            <a:spAutoFit/>
          </a:bodyPr>
          <a:lstStyle/>
          <a:p>
            <a:r>
              <a:rPr lang="en-US" sz="1200" dirty="0">
                <a:latin typeface="Lucida Sans" charset="0"/>
                <a:ea typeface="Lucida Sans" charset="0"/>
                <a:cs typeface="Lucida Sans" charset="0"/>
              </a:rPr>
              <a:t>Heat is required:</a:t>
            </a:r>
          </a:p>
          <a:p>
            <a:endParaRPr lang="en-US" sz="1200" dirty="0">
              <a:latin typeface="Lucida Sans" charset="0"/>
              <a:ea typeface="Lucida Sans" charset="0"/>
              <a:cs typeface="Lucida Sans" charset="0"/>
            </a:endParaRPr>
          </a:p>
          <a:p>
            <a:pPr marL="171450" indent="-171450">
              <a:buFont typeface="Arial" charset="0"/>
              <a:buChar char="•"/>
            </a:pPr>
            <a:r>
              <a:rPr lang="en-US" sz="1200" dirty="0">
                <a:latin typeface="Lucida Sans" charset="0"/>
                <a:ea typeface="Lucida Sans" charset="0"/>
                <a:cs typeface="Lucida Sans" charset="0"/>
              </a:rPr>
              <a:t>in buildings to raise the temperature;</a:t>
            </a:r>
          </a:p>
          <a:p>
            <a:pPr marL="171450" indent="-171450">
              <a:buFont typeface="Arial" charset="0"/>
              <a:buChar char="•"/>
            </a:pPr>
            <a:endParaRPr lang="en-US" sz="1200" dirty="0">
              <a:latin typeface="Lucida Sans" charset="0"/>
              <a:ea typeface="Lucida Sans" charset="0"/>
              <a:cs typeface="Lucida Sans" charset="0"/>
            </a:endParaRPr>
          </a:p>
          <a:p>
            <a:pPr marL="171450" indent="-171450">
              <a:buFont typeface="Arial" charset="0"/>
              <a:buChar char="•"/>
            </a:pPr>
            <a:r>
              <a:rPr lang="en-US" sz="1200" dirty="0">
                <a:latin typeface="Lucida Sans" charset="0"/>
                <a:ea typeface="Lucida Sans" charset="0"/>
                <a:cs typeface="Lucida Sans" charset="0"/>
              </a:rPr>
              <a:t>in industrial applications (e.g. cement production, paper production) to assist with the processes used to manufacture certain products.</a:t>
            </a:r>
          </a:p>
          <a:p>
            <a:endParaRPr lang="en-US" sz="1200" dirty="0">
              <a:latin typeface="Lucida Sans" charset="0"/>
              <a:ea typeface="Lucida Sans" charset="0"/>
              <a:cs typeface="Lucida Sans" charset="0"/>
            </a:endParaRPr>
          </a:p>
          <a:p>
            <a:r>
              <a:rPr lang="en-US" sz="1200" dirty="0">
                <a:latin typeface="Lucida Sans" charset="0"/>
                <a:ea typeface="Lucida Sans" charset="0"/>
                <a:cs typeface="Lucida Sans" charset="0"/>
              </a:rPr>
              <a:t>In each case, fossil fuels are used, which released CO2 into the atmosphere:</a:t>
            </a:r>
          </a:p>
          <a:p>
            <a:endParaRPr lang="en-US" sz="1200" dirty="0">
              <a:latin typeface="Lucida Sans" charset="0"/>
              <a:ea typeface="Lucida Sans" charset="0"/>
              <a:cs typeface="Lucida Sans" charset="0"/>
            </a:endParaRPr>
          </a:p>
          <a:p>
            <a:pPr marL="171450" indent="-171450">
              <a:buFont typeface="Arial" charset="0"/>
              <a:buChar char="•"/>
            </a:pPr>
            <a:r>
              <a:rPr lang="en-US" sz="1200" dirty="0">
                <a:latin typeface="Lucida Sans" charset="0"/>
                <a:ea typeface="Lucida Sans" charset="0"/>
                <a:cs typeface="Lucida Sans" charset="0"/>
              </a:rPr>
              <a:t>Gas or oil boilers in homes and buildings;</a:t>
            </a:r>
          </a:p>
          <a:p>
            <a:pPr marL="171450" indent="-171450">
              <a:buFont typeface="Arial" charset="0"/>
              <a:buChar char="•"/>
            </a:pPr>
            <a:endParaRPr lang="en-US" sz="1200" dirty="0">
              <a:latin typeface="Lucida Sans" charset="0"/>
              <a:ea typeface="Lucida Sans" charset="0"/>
              <a:cs typeface="Lucida Sans" charset="0"/>
            </a:endParaRPr>
          </a:p>
          <a:p>
            <a:pPr marL="171450" indent="-171450">
              <a:buFont typeface="Arial" charset="0"/>
              <a:buChar char="•"/>
            </a:pPr>
            <a:r>
              <a:rPr lang="en-US" sz="1200" dirty="0">
                <a:latin typeface="Lucida Sans" charset="0"/>
                <a:ea typeface="Lucida Sans" charset="0"/>
                <a:cs typeface="Lucida Sans" charset="0"/>
              </a:rPr>
              <a:t>Coal (for example in cement production) </a:t>
            </a:r>
          </a:p>
          <a:p>
            <a:endParaRPr lang="en-US" sz="1200" dirty="0">
              <a:latin typeface="Lucida Sans" charset="0"/>
              <a:ea typeface="Lucida Sans" charset="0"/>
              <a:cs typeface="Lucida Sans" charset="0"/>
            </a:endParaRPr>
          </a:p>
          <a:p>
            <a:endParaRPr lang="en-US" sz="1200" dirty="0">
              <a:latin typeface="Lucida Sans" charset="0"/>
              <a:ea typeface="Lucida Sans" charset="0"/>
              <a:cs typeface="Lucida Sans" charset="0"/>
            </a:endParaRPr>
          </a:p>
        </p:txBody>
      </p:sp>
      <p:pic>
        <p:nvPicPr>
          <p:cNvPr id="1026" name="Picture 2" descr="mage result for gas boiler"/>
          <p:cNvPicPr>
            <a:picLocks noChangeAspect="1" noChangeArrowheads="1"/>
          </p:cNvPicPr>
          <p:nvPr/>
        </p:nvPicPr>
        <p:blipFill rotWithShape="1">
          <a:blip r:embed="rId2">
            <a:extLst>
              <a:ext uri="{28A0092B-C50C-407E-A947-70E740481C1C}">
                <a14:useLocalDpi xmlns:a14="http://schemas.microsoft.com/office/drawing/2010/main" val="0"/>
              </a:ext>
            </a:extLst>
          </a:blip>
          <a:srcRect r="52904"/>
          <a:stretch/>
        </p:blipFill>
        <p:spPr bwMode="auto">
          <a:xfrm>
            <a:off x="9165772" y="2148031"/>
            <a:ext cx="2311838" cy="327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916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Climate and Earth Systems</a:t>
            </a:r>
          </a:p>
        </p:txBody>
      </p:sp>
      <p:sp>
        <p:nvSpPr>
          <p:cNvPr id="3" name="Subtitle 2"/>
          <p:cNvSpPr>
            <a:spLocks noGrp="1"/>
          </p:cNvSpPr>
          <p:nvPr>
            <p:ph type="subTitle" idx="1"/>
          </p:nvPr>
        </p:nvSpPr>
        <p:spPr/>
        <p:txBody>
          <a:bodyPr/>
          <a:lstStyle/>
          <a:p>
            <a:r>
              <a:rPr lang="en-US" dirty="0"/>
              <a:t>Lesson 1</a:t>
            </a:r>
          </a:p>
        </p:txBody>
      </p:sp>
    </p:spTree>
    <p:extLst>
      <p:ext uri="{BB962C8B-B14F-4D97-AF65-F5344CB8AC3E}">
        <p14:creationId xmlns:p14="http://schemas.microsoft.com/office/powerpoint/2010/main" val="748307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humans produce greenhouse gases?</a:t>
            </a:r>
          </a:p>
        </p:txBody>
      </p:sp>
      <p:sp>
        <p:nvSpPr>
          <p:cNvPr id="5" name="Slide Number Placeholder 4"/>
          <p:cNvSpPr>
            <a:spLocks noGrp="1"/>
          </p:cNvSpPr>
          <p:nvPr>
            <p:ph type="sldNum" sz="quarter" idx="12"/>
          </p:nvPr>
        </p:nvSpPr>
        <p:spPr/>
        <p:txBody>
          <a:bodyPr/>
          <a:lstStyle/>
          <a:p>
            <a:fld id="{4E85AB73-56D2-1C41-8ADB-79B9069DE6DF}" type="slidenum">
              <a:rPr lang="en-US" smtClean="0"/>
              <a:t>20</a:t>
            </a:fld>
            <a:endParaRPr lang="en-US"/>
          </a:p>
        </p:txBody>
      </p:sp>
      <p:sp>
        <p:nvSpPr>
          <p:cNvPr id="6" name="Footer Placeholder 5"/>
          <p:cNvSpPr>
            <a:spLocks noGrp="1"/>
          </p:cNvSpPr>
          <p:nvPr>
            <p:ph type="ftr" sz="quarter" idx="3"/>
          </p:nvPr>
        </p:nvSpPr>
        <p:spPr/>
        <p:txBody>
          <a:bodyPr vert="horz" lIns="91440" tIns="45720" rIns="91440" bIns="45720" rtlCol="0" anchor="ctr"/>
          <a:lstStyle/>
          <a:p>
            <a:r>
              <a:rPr lang="en-US">
                <a:latin typeface="Lucida Sans" charset="0"/>
                <a:ea typeface="Lucida Sans" charset="0"/>
                <a:cs typeface="Lucida Sans" charset="0"/>
              </a:rPr>
              <a:t>www.climatecloud.org</a:t>
            </a:r>
            <a:endParaRPr lang="en-US" dirty="0">
              <a:latin typeface="Lucida Sans" charset="0"/>
              <a:ea typeface="Lucida Sans" charset="0"/>
              <a:cs typeface="Lucida Sans" charset="0"/>
            </a:endParaRPr>
          </a:p>
        </p:txBody>
      </p:sp>
      <p:sp>
        <p:nvSpPr>
          <p:cNvPr id="7" name="Rounded Rectangle 6"/>
          <p:cNvSpPr/>
          <p:nvPr/>
        </p:nvSpPr>
        <p:spPr>
          <a:xfrm>
            <a:off x="711203" y="1984118"/>
            <a:ext cx="1896562" cy="2127137"/>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a:solidFill>
                  <a:schemeClr val="tx1"/>
                </a:solidFill>
                <a:latin typeface="Lucida Sans" charset="0"/>
                <a:ea typeface="Lucida Sans" charset="0"/>
                <a:cs typeface="Lucida Sans" charset="0"/>
              </a:rPr>
              <a:t>Energy production</a:t>
            </a:r>
            <a:endParaRPr lang="en-US" sz="1200" dirty="0">
              <a:solidFill>
                <a:schemeClr val="tx1"/>
              </a:solidFill>
              <a:latin typeface="Lucida Sans" charset="0"/>
              <a:ea typeface="Lucida Sans" charset="0"/>
              <a:cs typeface="Lucida Sans" charset="0"/>
            </a:endParaRPr>
          </a:p>
        </p:txBody>
      </p:sp>
      <p:sp>
        <p:nvSpPr>
          <p:cNvPr id="8" name="Rounded Rectangle 7"/>
          <p:cNvSpPr/>
          <p:nvPr/>
        </p:nvSpPr>
        <p:spPr>
          <a:xfrm>
            <a:off x="2833918" y="1984119"/>
            <a:ext cx="1896562" cy="639338"/>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schemeClr val="tx1"/>
                </a:solidFill>
                <a:latin typeface="Lucida Sans" charset="0"/>
                <a:ea typeface="Lucida Sans" charset="0"/>
                <a:cs typeface="Lucida Sans" charset="0"/>
              </a:rPr>
              <a:t>Electricity Generation</a:t>
            </a:r>
          </a:p>
        </p:txBody>
      </p:sp>
      <p:sp>
        <p:nvSpPr>
          <p:cNvPr id="9" name="Rounded Rectangle 8"/>
          <p:cNvSpPr/>
          <p:nvPr/>
        </p:nvSpPr>
        <p:spPr>
          <a:xfrm>
            <a:off x="2833918" y="2728017"/>
            <a:ext cx="1896562" cy="639338"/>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a:solidFill>
                  <a:schemeClr val="tx1"/>
                </a:solidFill>
                <a:latin typeface="Lucida Sans" charset="0"/>
                <a:ea typeface="Lucida Sans" charset="0"/>
                <a:cs typeface="Lucida Sans" charset="0"/>
              </a:rPr>
              <a:t>Heat Generation</a:t>
            </a:r>
            <a:endParaRPr lang="en-US" sz="1200" dirty="0">
              <a:solidFill>
                <a:schemeClr val="tx1"/>
              </a:solidFill>
              <a:latin typeface="Lucida Sans" charset="0"/>
              <a:ea typeface="Lucida Sans" charset="0"/>
              <a:cs typeface="Lucida Sans" charset="0"/>
            </a:endParaRPr>
          </a:p>
        </p:txBody>
      </p:sp>
      <p:sp>
        <p:nvSpPr>
          <p:cNvPr id="10" name="Rounded Rectangle 9"/>
          <p:cNvSpPr/>
          <p:nvPr/>
        </p:nvSpPr>
        <p:spPr>
          <a:xfrm>
            <a:off x="2833918" y="3471915"/>
            <a:ext cx="1896562" cy="639338"/>
          </a:xfrm>
          <a:prstGeom prst="roundRect">
            <a:avLst>
              <a:gd name="adj" fmla="val 4900"/>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a:solidFill>
                  <a:schemeClr val="tx1"/>
                </a:solidFill>
                <a:latin typeface="Lucida Sans" charset="0"/>
                <a:ea typeface="Lucida Sans" charset="0"/>
                <a:cs typeface="Lucida Sans" charset="0"/>
              </a:rPr>
              <a:t>Transport</a:t>
            </a:r>
            <a:endParaRPr lang="en-US" sz="1200" dirty="0">
              <a:solidFill>
                <a:schemeClr val="tx1"/>
              </a:solidFill>
              <a:latin typeface="Lucida Sans" charset="0"/>
              <a:ea typeface="Lucida Sans" charset="0"/>
              <a:cs typeface="Lucida Sans" charset="0"/>
            </a:endParaRPr>
          </a:p>
        </p:txBody>
      </p:sp>
      <p:sp>
        <p:nvSpPr>
          <p:cNvPr id="11" name="Rounded Rectangle 10"/>
          <p:cNvSpPr/>
          <p:nvPr/>
        </p:nvSpPr>
        <p:spPr>
          <a:xfrm>
            <a:off x="711202" y="4220422"/>
            <a:ext cx="4019277" cy="639338"/>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a:solidFill>
                  <a:schemeClr val="tx1"/>
                </a:solidFill>
                <a:latin typeface="Lucida Sans" charset="0"/>
                <a:ea typeface="Lucida Sans" charset="0"/>
                <a:cs typeface="Lucida Sans" charset="0"/>
              </a:rPr>
              <a:t>Land use change</a:t>
            </a:r>
            <a:endParaRPr lang="en-US" sz="1200" dirty="0">
              <a:solidFill>
                <a:schemeClr val="tx1"/>
              </a:solidFill>
              <a:latin typeface="Lucida Sans" charset="0"/>
              <a:ea typeface="Lucida Sans" charset="0"/>
              <a:cs typeface="Lucida Sans" charset="0"/>
            </a:endParaRPr>
          </a:p>
        </p:txBody>
      </p:sp>
      <p:sp>
        <p:nvSpPr>
          <p:cNvPr id="12" name="Rounded Rectangle 11"/>
          <p:cNvSpPr/>
          <p:nvPr/>
        </p:nvSpPr>
        <p:spPr>
          <a:xfrm>
            <a:off x="711201" y="4964320"/>
            <a:ext cx="4019277" cy="639338"/>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schemeClr val="tx1"/>
                </a:solidFill>
                <a:latin typeface="Lucida Sans" charset="0"/>
                <a:ea typeface="Lucida Sans" charset="0"/>
                <a:cs typeface="Lucida Sans" charset="0"/>
              </a:rPr>
              <a:t>Waste Management</a:t>
            </a:r>
          </a:p>
        </p:txBody>
      </p:sp>
      <p:sp>
        <p:nvSpPr>
          <p:cNvPr id="13" name="Rounded Rectangle 12"/>
          <p:cNvSpPr/>
          <p:nvPr/>
        </p:nvSpPr>
        <p:spPr>
          <a:xfrm>
            <a:off x="5059936" y="1984118"/>
            <a:ext cx="6587778" cy="3619540"/>
          </a:xfrm>
          <a:prstGeom prst="roundRect">
            <a:avLst>
              <a:gd name="adj" fmla="val 233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200">
              <a:solidFill>
                <a:schemeClr val="accent1"/>
              </a:solidFill>
              <a:latin typeface="Palatino" charset="0"/>
              <a:ea typeface="Palatino" charset="0"/>
              <a:cs typeface="Palatino" charset="0"/>
            </a:endParaRPr>
          </a:p>
        </p:txBody>
      </p:sp>
      <p:sp>
        <p:nvSpPr>
          <p:cNvPr id="3" name="Triangle 2"/>
          <p:cNvSpPr/>
          <p:nvPr/>
        </p:nvSpPr>
        <p:spPr>
          <a:xfrm rot="16200000">
            <a:off x="4848551" y="3693720"/>
            <a:ext cx="227043" cy="19572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Lucida Sans" charset="0"/>
              <a:ea typeface="Lucida Sans" charset="0"/>
              <a:cs typeface="Lucida Sans" charset="0"/>
            </a:endParaRPr>
          </a:p>
        </p:txBody>
      </p:sp>
      <p:sp>
        <p:nvSpPr>
          <p:cNvPr id="4" name="TextBox 3"/>
          <p:cNvSpPr txBox="1"/>
          <p:nvPr/>
        </p:nvSpPr>
        <p:spPr>
          <a:xfrm>
            <a:off x="5203372" y="2148032"/>
            <a:ext cx="3234734" cy="3416320"/>
          </a:xfrm>
          <a:prstGeom prst="rect">
            <a:avLst/>
          </a:prstGeom>
          <a:noFill/>
        </p:spPr>
        <p:txBody>
          <a:bodyPr wrap="square" rtlCol="0">
            <a:spAutoFit/>
          </a:bodyPr>
          <a:lstStyle/>
          <a:p>
            <a:r>
              <a:rPr lang="en-US" sz="1200" dirty="0">
                <a:latin typeface="Lucida Sans" charset="0"/>
                <a:ea typeface="Lucida Sans" charset="0"/>
                <a:cs typeface="Lucida Sans" charset="0"/>
              </a:rPr>
              <a:t>Cars and other vehicles that are powered by the internal combustion engine produce kinetic energy through the combustion of petrol or diesel, each a fossil fuel.  CO2 is released as a result.   </a:t>
            </a:r>
          </a:p>
          <a:p>
            <a:endParaRPr lang="en-US" sz="1200" dirty="0">
              <a:latin typeface="Lucida Sans" charset="0"/>
              <a:ea typeface="Lucida Sans" charset="0"/>
              <a:cs typeface="Lucida Sans" charset="0"/>
            </a:endParaRPr>
          </a:p>
          <a:p>
            <a:r>
              <a:rPr lang="en-US" sz="1200" dirty="0">
                <a:latin typeface="Lucida Sans" charset="0"/>
                <a:ea typeface="Lucida Sans" charset="0"/>
                <a:cs typeface="Lucida Sans" charset="0"/>
              </a:rPr>
              <a:t>Aircraft also burn a form of oil to power their engines.  This releases CO2 and other greenhouse gases high in the atmosphere.  Releasing greenhouse gases at high altitudes is more damaging as the effects on the climate are more significant. </a:t>
            </a:r>
          </a:p>
          <a:p>
            <a:endParaRPr lang="en-US" sz="1200" dirty="0">
              <a:latin typeface="Lucida Sans" charset="0"/>
              <a:ea typeface="Lucida Sans" charset="0"/>
              <a:cs typeface="Lucida Sans" charset="0"/>
            </a:endParaRPr>
          </a:p>
          <a:p>
            <a:r>
              <a:rPr lang="en-US" sz="1200" dirty="0">
                <a:latin typeface="Lucida Sans" charset="0"/>
                <a:ea typeface="Lucida Sans" charset="0"/>
                <a:cs typeface="Lucida Sans" charset="0"/>
              </a:rPr>
              <a:t>Ships also use a form of oil in their large engines and contribute CO2 to the atmosphere. </a:t>
            </a:r>
          </a:p>
          <a:p>
            <a:endParaRPr lang="en-US" sz="1200" dirty="0">
              <a:latin typeface="Lucida Sans" charset="0"/>
              <a:ea typeface="Lucida Sans" charset="0"/>
              <a:cs typeface="Lucida Sans" charset="0"/>
            </a:endParaRPr>
          </a:p>
        </p:txBody>
      </p:sp>
      <p:pic>
        <p:nvPicPr>
          <p:cNvPr id="2050" name="Picture 2" descr="mage result for exhaust fumes"/>
          <p:cNvPicPr>
            <a:picLocks noChangeAspect="1" noChangeArrowheads="1"/>
          </p:cNvPicPr>
          <p:nvPr/>
        </p:nvPicPr>
        <p:blipFill rotWithShape="1">
          <a:blip r:embed="rId2">
            <a:extLst>
              <a:ext uri="{28A0092B-C50C-407E-A947-70E740481C1C}">
                <a14:useLocalDpi xmlns:a14="http://schemas.microsoft.com/office/drawing/2010/main" val="0"/>
              </a:ext>
            </a:extLst>
          </a:blip>
          <a:srcRect r="46144"/>
          <a:stretch/>
        </p:blipFill>
        <p:spPr bwMode="auto">
          <a:xfrm>
            <a:off x="8599356" y="2148032"/>
            <a:ext cx="2852199" cy="3305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668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humans produce greenhouse gases?</a:t>
            </a:r>
          </a:p>
        </p:txBody>
      </p:sp>
      <p:sp>
        <p:nvSpPr>
          <p:cNvPr id="5" name="Slide Number Placeholder 4"/>
          <p:cNvSpPr>
            <a:spLocks noGrp="1"/>
          </p:cNvSpPr>
          <p:nvPr>
            <p:ph type="sldNum" sz="quarter" idx="12"/>
          </p:nvPr>
        </p:nvSpPr>
        <p:spPr/>
        <p:txBody>
          <a:bodyPr/>
          <a:lstStyle/>
          <a:p>
            <a:fld id="{4E85AB73-56D2-1C41-8ADB-79B9069DE6DF}" type="slidenum">
              <a:rPr lang="en-US" smtClean="0"/>
              <a:t>21</a:t>
            </a:fld>
            <a:endParaRPr lang="en-US"/>
          </a:p>
        </p:txBody>
      </p:sp>
      <p:sp>
        <p:nvSpPr>
          <p:cNvPr id="6" name="Footer Placeholder 5"/>
          <p:cNvSpPr>
            <a:spLocks noGrp="1"/>
          </p:cNvSpPr>
          <p:nvPr>
            <p:ph type="ftr" sz="quarter" idx="3"/>
          </p:nvPr>
        </p:nvSpPr>
        <p:spPr/>
        <p:txBody>
          <a:bodyPr vert="horz" lIns="91440" tIns="45720" rIns="91440" bIns="45720" rtlCol="0" anchor="ctr"/>
          <a:lstStyle/>
          <a:p>
            <a:r>
              <a:rPr lang="en-US">
                <a:latin typeface="Lucida Sans" charset="0"/>
                <a:ea typeface="Lucida Sans" charset="0"/>
                <a:cs typeface="Lucida Sans" charset="0"/>
              </a:rPr>
              <a:t>www.climatecloud.org</a:t>
            </a:r>
            <a:endParaRPr lang="en-US" dirty="0">
              <a:latin typeface="Lucida Sans" charset="0"/>
              <a:ea typeface="Lucida Sans" charset="0"/>
              <a:cs typeface="Lucida Sans" charset="0"/>
            </a:endParaRPr>
          </a:p>
        </p:txBody>
      </p:sp>
      <p:sp>
        <p:nvSpPr>
          <p:cNvPr id="7" name="Rounded Rectangle 6"/>
          <p:cNvSpPr/>
          <p:nvPr/>
        </p:nvSpPr>
        <p:spPr>
          <a:xfrm>
            <a:off x="711203" y="1984118"/>
            <a:ext cx="1896562" cy="2127137"/>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a:solidFill>
                  <a:schemeClr val="tx1"/>
                </a:solidFill>
                <a:latin typeface="Lucida Sans" charset="0"/>
                <a:ea typeface="Lucida Sans" charset="0"/>
                <a:cs typeface="Lucida Sans" charset="0"/>
              </a:rPr>
              <a:t>Energy production</a:t>
            </a:r>
            <a:endParaRPr lang="en-US" sz="1200" dirty="0">
              <a:solidFill>
                <a:schemeClr val="tx1"/>
              </a:solidFill>
              <a:latin typeface="Lucida Sans" charset="0"/>
              <a:ea typeface="Lucida Sans" charset="0"/>
              <a:cs typeface="Lucida Sans" charset="0"/>
            </a:endParaRPr>
          </a:p>
        </p:txBody>
      </p:sp>
      <p:sp>
        <p:nvSpPr>
          <p:cNvPr id="8" name="Rounded Rectangle 7"/>
          <p:cNvSpPr/>
          <p:nvPr/>
        </p:nvSpPr>
        <p:spPr>
          <a:xfrm>
            <a:off x="2833918" y="1984119"/>
            <a:ext cx="1896562" cy="639338"/>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schemeClr val="tx1"/>
                </a:solidFill>
                <a:latin typeface="Lucida Sans" charset="0"/>
                <a:ea typeface="Lucida Sans" charset="0"/>
                <a:cs typeface="Lucida Sans" charset="0"/>
              </a:rPr>
              <a:t>Electricity Generation</a:t>
            </a:r>
          </a:p>
        </p:txBody>
      </p:sp>
      <p:sp>
        <p:nvSpPr>
          <p:cNvPr id="9" name="Rounded Rectangle 8"/>
          <p:cNvSpPr/>
          <p:nvPr/>
        </p:nvSpPr>
        <p:spPr>
          <a:xfrm>
            <a:off x="2833918" y="2728017"/>
            <a:ext cx="1896562" cy="639338"/>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a:solidFill>
                  <a:schemeClr val="tx1"/>
                </a:solidFill>
                <a:latin typeface="Lucida Sans" charset="0"/>
                <a:ea typeface="Lucida Sans" charset="0"/>
                <a:cs typeface="Lucida Sans" charset="0"/>
              </a:rPr>
              <a:t>Heat Generation</a:t>
            </a:r>
            <a:endParaRPr lang="en-US" sz="1200" dirty="0">
              <a:solidFill>
                <a:schemeClr val="tx1"/>
              </a:solidFill>
              <a:latin typeface="Lucida Sans" charset="0"/>
              <a:ea typeface="Lucida Sans" charset="0"/>
              <a:cs typeface="Lucida Sans" charset="0"/>
            </a:endParaRPr>
          </a:p>
        </p:txBody>
      </p:sp>
      <p:sp>
        <p:nvSpPr>
          <p:cNvPr id="10" name="Rounded Rectangle 9"/>
          <p:cNvSpPr/>
          <p:nvPr/>
        </p:nvSpPr>
        <p:spPr>
          <a:xfrm>
            <a:off x="2833918" y="3471915"/>
            <a:ext cx="1896562" cy="639338"/>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a:solidFill>
                  <a:schemeClr val="tx1"/>
                </a:solidFill>
                <a:latin typeface="Lucida Sans" charset="0"/>
                <a:ea typeface="Lucida Sans" charset="0"/>
                <a:cs typeface="Lucida Sans" charset="0"/>
              </a:rPr>
              <a:t>Transport</a:t>
            </a:r>
            <a:endParaRPr lang="en-US" sz="1200" dirty="0">
              <a:solidFill>
                <a:schemeClr val="tx1"/>
              </a:solidFill>
              <a:latin typeface="Lucida Sans" charset="0"/>
              <a:ea typeface="Lucida Sans" charset="0"/>
              <a:cs typeface="Lucida Sans" charset="0"/>
            </a:endParaRPr>
          </a:p>
        </p:txBody>
      </p:sp>
      <p:sp>
        <p:nvSpPr>
          <p:cNvPr id="11" name="Rounded Rectangle 10"/>
          <p:cNvSpPr/>
          <p:nvPr/>
        </p:nvSpPr>
        <p:spPr>
          <a:xfrm>
            <a:off x="711202" y="4220422"/>
            <a:ext cx="4019277" cy="639338"/>
          </a:xfrm>
          <a:prstGeom prst="roundRect">
            <a:avLst>
              <a:gd name="adj" fmla="val 4900"/>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a:solidFill>
                  <a:schemeClr val="tx1"/>
                </a:solidFill>
                <a:latin typeface="Lucida Sans" charset="0"/>
                <a:ea typeface="Lucida Sans" charset="0"/>
                <a:cs typeface="Lucida Sans" charset="0"/>
              </a:rPr>
              <a:t>Land use change</a:t>
            </a:r>
            <a:endParaRPr lang="en-US" sz="1200" dirty="0">
              <a:solidFill>
                <a:schemeClr val="tx1"/>
              </a:solidFill>
              <a:latin typeface="Lucida Sans" charset="0"/>
              <a:ea typeface="Lucida Sans" charset="0"/>
              <a:cs typeface="Lucida Sans" charset="0"/>
            </a:endParaRPr>
          </a:p>
        </p:txBody>
      </p:sp>
      <p:sp>
        <p:nvSpPr>
          <p:cNvPr id="12" name="Rounded Rectangle 11"/>
          <p:cNvSpPr/>
          <p:nvPr/>
        </p:nvSpPr>
        <p:spPr>
          <a:xfrm>
            <a:off x="711201" y="4964320"/>
            <a:ext cx="4019277" cy="639338"/>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schemeClr val="tx1"/>
                </a:solidFill>
                <a:latin typeface="Lucida Sans" charset="0"/>
                <a:ea typeface="Lucida Sans" charset="0"/>
                <a:cs typeface="Lucida Sans" charset="0"/>
              </a:rPr>
              <a:t>Waste Management</a:t>
            </a:r>
          </a:p>
        </p:txBody>
      </p:sp>
      <p:sp>
        <p:nvSpPr>
          <p:cNvPr id="13" name="Rounded Rectangle 12"/>
          <p:cNvSpPr/>
          <p:nvPr/>
        </p:nvSpPr>
        <p:spPr>
          <a:xfrm>
            <a:off x="5059936" y="1984118"/>
            <a:ext cx="6587778" cy="3619540"/>
          </a:xfrm>
          <a:prstGeom prst="roundRect">
            <a:avLst>
              <a:gd name="adj" fmla="val 233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200">
              <a:solidFill>
                <a:schemeClr val="accent1"/>
              </a:solidFill>
              <a:latin typeface="Palatino" charset="0"/>
              <a:ea typeface="Palatino" charset="0"/>
              <a:cs typeface="Palatino" charset="0"/>
            </a:endParaRPr>
          </a:p>
        </p:txBody>
      </p:sp>
      <p:sp>
        <p:nvSpPr>
          <p:cNvPr id="3" name="Triangle 2"/>
          <p:cNvSpPr/>
          <p:nvPr/>
        </p:nvSpPr>
        <p:spPr>
          <a:xfrm rot="16200000">
            <a:off x="4848550" y="4442227"/>
            <a:ext cx="227043" cy="19572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Lucida Sans" charset="0"/>
              <a:ea typeface="Lucida Sans" charset="0"/>
              <a:cs typeface="Lucida Sans" charset="0"/>
            </a:endParaRPr>
          </a:p>
        </p:txBody>
      </p:sp>
      <p:sp>
        <p:nvSpPr>
          <p:cNvPr id="4" name="TextBox 3"/>
          <p:cNvSpPr txBox="1"/>
          <p:nvPr/>
        </p:nvSpPr>
        <p:spPr>
          <a:xfrm>
            <a:off x="5203371" y="2148032"/>
            <a:ext cx="3378169" cy="3231654"/>
          </a:xfrm>
          <a:prstGeom prst="rect">
            <a:avLst/>
          </a:prstGeom>
          <a:noFill/>
        </p:spPr>
        <p:txBody>
          <a:bodyPr wrap="square" rtlCol="0">
            <a:spAutoFit/>
          </a:bodyPr>
          <a:lstStyle/>
          <a:p>
            <a:r>
              <a:rPr lang="en-US" sz="1200" dirty="0">
                <a:latin typeface="Lucida Sans" charset="0"/>
                <a:ea typeface="Lucida Sans" charset="0"/>
                <a:cs typeface="Lucida Sans" charset="0"/>
              </a:rPr>
              <a:t>Deforestation has a number of significant adverse environmental impacts.  Among these the following contribute to greenhouse gas production:</a:t>
            </a:r>
          </a:p>
          <a:p>
            <a:endParaRPr lang="en-US" sz="1200" dirty="0">
              <a:latin typeface="Lucida Sans" charset="0"/>
              <a:ea typeface="Lucida Sans" charset="0"/>
              <a:cs typeface="Lucida Sans" charset="0"/>
            </a:endParaRPr>
          </a:p>
          <a:p>
            <a:pPr marL="171450" indent="-171450">
              <a:buFont typeface="Arial" charset="0"/>
              <a:buChar char="•"/>
            </a:pPr>
            <a:r>
              <a:rPr lang="en-US" sz="1200" dirty="0">
                <a:latin typeface="Lucida Sans" charset="0"/>
                <a:ea typeface="Lucida Sans" charset="0"/>
                <a:cs typeface="Lucida Sans" charset="0"/>
              </a:rPr>
              <a:t>reduced absorption of CO2 by trees and plants as part of photosynthesis;</a:t>
            </a:r>
          </a:p>
          <a:p>
            <a:pPr marL="171450" indent="-171450">
              <a:buFont typeface="Arial" charset="0"/>
              <a:buChar char="•"/>
            </a:pPr>
            <a:endParaRPr lang="en-US" sz="1200" dirty="0">
              <a:latin typeface="Lucida Sans" charset="0"/>
              <a:ea typeface="Lucida Sans" charset="0"/>
              <a:cs typeface="Lucida Sans" charset="0"/>
            </a:endParaRPr>
          </a:p>
          <a:p>
            <a:pPr marL="171450" indent="-171450">
              <a:buFont typeface="Arial" charset="0"/>
              <a:buChar char="•"/>
            </a:pPr>
            <a:r>
              <a:rPr lang="en-US" sz="1200" dirty="0">
                <a:latin typeface="Lucida Sans" charset="0"/>
                <a:ea typeface="Lucida Sans" charset="0"/>
                <a:cs typeface="Lucida Sans" charset="0"/>
              </a:rPr>
              <a:t>the decomposition of waste material releases greenhouse gases into the atmosphere;</a:t>
            </a:r>
          </a:p>
          <a:p>
            <a:pPr marL="171450" indent="-171450">
              <a:buFont typeface="Arial" charset="0"/>
              <a:buChar char="•"/>
            </a:pPr>
            <a:endParaRPr lang="en-US" sz="1200" dirty="0">
              <a:latin typeface="Lucida Sans" charset="0"/>
              <a:ea typeface="Lucida Sans" charset="0"/>
              <a:cs typeface="Lucida Sans" charset="0"/>
            </a:endParaRPr>
          </a:p>
          <a:p>
            <a:pPr marL="171450" indent="-171450">
              <a:buFont typeface="Arial" charset="0"/>
              <a:buChar char="•"/>
            </a:pPr>
            <a:r>
              <a:rPr lang="en-US" sz="1200" dirty="0">
                <a:latin typeface="Lucida Sans" charset="0"/>
                <a:ea typeface="Lucida Sans" charset="0"/>
                <a:cs typeface="Lucida Sans" charset="0"/>
              </a:rPr>
              <a:t>where wood is used to produce energy (e.g. electricity or heat), the carbon dioxide trapped in the organic material is released to the atmosphere. </a:t>
            </a:r>
          </a:p>
          <a:p>
            <a:endParaRPr lang="en-US" sz="1200" dirty="0">
              <a:latin typeface="Lucida Sans" charset="0"/>
              <a:ea typeface="Lucida Sans" charset="0"/>
              <a:cs typeface="Lucida Sans" charset="0"/>
            </a:endParaRPr>
          </a:p>
        </p:txBody>
      </p:sp>
      <p:pic>
        <p:nvPicPr>
          <p:cNvPr id="3074" name="Picture 2" descr="mage result for deforestation"/>
          <p:cNvPicPr>
            <a:picLocks noChangeAspect="1" noChangeArrowheads="1"/>
          </p:cNvPicPr>
          <p:nvPr/>
        </p:nvPicPr>
        <p:blipFill rotWithShape="1">
          <a:blip r:embed="rId2">
            <a:extLst>
              <a:ext uri="{28A0092B-C50C-407E-A947-70E740481C1C}">
                <a14:useLocalDpi xmlns:a14="http://schemas.microsoft.com/office/drawing/2010/main" val="0"/>
              </a:ext>
            </a:extLst>
          </a:blip>
          <a:srcRect l="26990" r="17212"/>
          <a:stretch/>
        </p:blipFill>
        <p:spPr bwMode="auto">
          <a:xfrm>
            <a:off x="8581542" y="2269909"/>
            <a:ext cx="2892002" cy="3109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759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humans produce greenhouse gases?</a:t>
            </a:r>
          </a:p>
        </p:txBody>
      </p:sp>
      <p:sp>
        <p:nvSpPr>
          <p:cNvPr id="5" name="Slide Number Placeholder 4"/>
          <p:cNvSpPr>
            <a:spLocks noGrp="1"/>
          </p:cNvSpPr>
          <p:nvPr>
            <p:ph type="sldNum" sz="quarter" idx="12"/>
          </p:nvPr>
        </p:nvSpPr>
        <p:spPr/>
        <p:txBody>
          <a:bodyPr/>
          <a:lstStyle/>
          <a:p>
            <a:fld id="{4E85AB73-56D2-1C41-8ADB-79B9069DE6DF}" type="slidenum">
              <a:rPr lang="en-US" smtClean="0"/>
              <a:t>22</a:t>
            </a:fld>
            <a:endParaRPr lang="en-US"/>
          </a:p>
        </p:txBody>
      </p:sp>
      <p:sp>
        <p:nvSpPr>
          <p:cNvPr id="6" name="Footer Placeholder 5"/>
          <p:cNvSpPr>
            <a:spLocks noGrp="1"/>
          </p:cNvSpPr>
          <p:nvPr>
            <p:ph type="ftr" sz="quarter" idx="3"/>
          </p:nvPr>
        </p:nvSpPr>
        <p:spPr/>
        <p:txBody>
          <a:bodyPr vert="horz" lIns="91440" tIns="45720" rIns="91440" bIns="45720" rtlCol="0" anchor="ctr"/>
          <a:lstStyle/>
          <a:p>
            <a:r>
              <a:rPr lang="en-US">
                <a:latin typeface="Lucida Sans" charset="0"/>
                <a:ea typeface="Lucida Sans" charset="0"/>
                <a:cs typeface="Lucida Sans" charset="0"/>
              </a:rPr>
              <a:t>www.climatecloud.org</a:t>
            </a:r>
            <a:endParaRPr lang="en-US" dirty="0">
              <a:latin typeface="Lucida Sans" charset="0"/>
              <a:ea typeface="Lucida Sans" charset="0"/>
              <a:cs typeface="Lucida Sans" charset="0"/>
            </a:endParaRPr>
          </a:p>
        </p:txBody>
      </p:sp>
      <p:sp>
        <p:nvSpPr>
          <p:cNvPr id="7" name="Rounded Rectangle 6"/>
          <p:cNvSpPr/>
          <p:nvPr/>
        </p:nvSpPr>
        <p:spPr>
          <a:xfrm>
            <a:off x="711203" y="1984118"/>
            <a:ext cx="1896562" cy="2127137"/>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a:solidFill>
                  <a:schemeClr val="tx1"/>
                </a:solidFill>
                <a:latin typeface="Lucida Sans" charset="0"/>
                <a:ea typeface="Lucida Sans" charset="0"/>
                <a:cs typeface="Lucida Sans" charset="0"/>
              </a:rPr>
              <a:t>Energy production</a:t>
            </a:r>
            <a:endParaRPr lang="en-US" sz="1200" dirty="0">
              <a:solidFill>
                <a:schemeClr val="tx1"/>
              </a:solidFill>
              <a:latin typeface="Lucida Sans" charset="0"/>
              <a:ea typeface="Lucida Sans" charset="0"/>
              <a:cs typeface="Lucida Sans" charset="0"/>
            </a:endParaRPr>
          </a:p>
        </p:txBody>
      </p:sp>
      <p:sp>
        <p:nvSpPr>
          <p:cNvPr id="8" name="Rounded Rectangle 7"/>
          <p:cNvSpPr/>
          <p:nvPr/>
        </p:nvSpPr>
        <p:spPr>
          <a:xfrm>
            <a:off x="2833918" y="1984119"/>
            <a:ext cx="1896562" cy="639338"/>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schemeClr val="tx1"/>
                </a:solidFill>
                <a:latin typeface="Lucida Sans" charset="0"/>
                <a:ea typeface="Lucida Sans" charset="0"/>
                <a:cs typeface="Lucida Sans" charset="0"/>
              </a:rPr>
              <a:t>Electricity Generation</a:t>
            </a:r>
          </a:p>
        </p:txBody>
      </p:sp>
      <p:sp>
        <p:nvSpPr>
          <p:cNvPr id="9" name="Rounded Rectangle 8"/>
          <p:cNvSpPr/>
          <p:nvPr/>
        </p:nvSpPr>
        <p:spPr>
          <a:xfrm>
            <a:off x="2833918" y="2728017"/>
            <a:ext cx="1896562" cy="639338"/>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a:solidFill>
                  <a:schemeClr val="tx1"/>
                </a:solidFill>
                <a:latin typeface="Lucida Sans" charset="0"/>
                <a:ea typeface="Lucida Sans" charset="0"/>
                <a:cs typeface="Lucida Sans" charset="0"/>
              </a:rPr>
              <a:t>Heat Generation</a:t>
            </a:r>
            <a:endParaRPr lang="en-US" sz="1200" dirty="0">
              <a:solidFill>
                <a:schemeClr val="tx1"/>
              </a:solidFill>
              <a:latin typeface="Lucida Sans" charset="0"/>
              <a:ea typeface="Lucida Sans" charset="0"/>
              <a:cs typeface="Lucida Sans" charset="0"/>
            </a:endParaRPr>
          </a:p>
        </p:txBody>
      </p:sp>
      <p:sp>
        <p:nvSpPr>
          <p:cNvPr id="10" name="Rounded Rectangle 9"/>
          <p:cNvSpPr/>
          <p:nvPr/>
        </p:nvSpPr>
        <p:spPr>
          <a:xfrm>
            <a:off x="2833918" y="3471915"/>
            <a:ext cx="1896562" cy="639338"/>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a:solidFill>
                  <a:schemeClr val="tx1"/>
                </a:solidFill>
                <a:latin typeface="Lucida Sans" charset="0"/>
                <a:ea typeface="Lucida Sans" charset="0"/>
                <a:cs typeface="Lucida Sans" charset="0"/>
              </a:rPr>
              <a:t>Transport</a:t>
            </a:r>
            <a:endParaRPr lang="en-US" sz="1200" dirty="0">
              <a:solidFill>
                <a:schemeClr val="tx1"/>
              </a:solidFill>
              <a:latin typeface="Lucida Sans" charset="0"/>
              <a:ea typeface="Lucida Sans" charset="0"/>
              <a:cs typeface="Lucida Sans" charset="0"/>
            </a:endParaRPr>
          </a:p>
        </p:txBody>
      </p:sp>
      <p:sp>
        <p:nvSpPr>
          <p:cNvPr id="11" name="Rounded Rectangle 10"/>
          <p:cNvSpPr/>
          <p:nvPr/>
        </p:nvSpPr>
        <p:spPr>
          <a:xfrm>
            <a:off x="711202" y="4220422"/>
            <a:ext cx="4019277" cy="639338"/>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a:solidFill>
                  <a:schemeClr val="tx1"/>
                </a:solidFill>
                <a:latin typeface="Lucida Sans" charset="0"/>
                <a:ea typeface="Lucida Sans" charset="0"/>
                <a:cs typeface="Lucida Sans" charset="0"/>
              </a:rPr>
              <a:t>Land use change</a:t>
            </a:r>
            <a:endParaRPr lang="en-US" sz="1200" dirty="0">
              <a:solidFill>
                <a:schemeClr val="tx1"/>
              </a:solidFill>
              <a:latin typeface="Lucida Sans" charset="0"/>
              <a:ea typeface="Lucida Sans" charset="0"/>
              <a:cs typeface="Lucida Sans" charset="0"/>
            </a:endParaRPr>
          </a:p>
        </p:txBody>
      </p:sp>
      <p:sp>
        <p:nvSpPr>
          <p:cNvPr id="12" name="Rounded Rectangle 11"/>
          <p:cNvSpPr/>
          <p:nvPr/>
        </p:nvSpPr>
        <p:spPr>
          <a:xfrm>
            <a:off x="711201" y="4964320"/>
            <a:ext cx="4019277" cy="639338"/>
          </a:xfrm>
          <a:prstGeom prst="roundRect">
            <a:avLst>
              <a:gd name="adj" fmla="val 4900"/>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schemeClr val="tx1"/>
                </a:solidFill>
                <a:latin typeface="Lucida Sans" charset="0"/>
                <a:ea typeface="Lucida Sans" charset="0"/>
                <a:cs typeface="Lucida Sans" charset="0"/>
              </a:rPr>
              <a:t>Waste Management</a:t>
            </a:r>
          </a:p>
        </p:txBody>
      </p:sp>
      <p:sp>
        <p:nvSpPr>
          <p:cNvPr id="13" name="Rounded Rectangle 12"/>
          <p:cNvSpPr/>
          <p:nvPr/>
        </p:nvSpPr>
        <p:spPr>
          <a:xfrm>
            <a:off x="5059936" y="1984118"/>
            <a:ext cx="6587778" cy="3619540"/>
          </a:xfrm>
          <a:prstGeom prst="roundRect">
            <a:avLst>
              <a:gd name="adj" fmla="val 233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1200">
              <a:solidFill>
                <a:schemeClr val="accent1"/>
              </a:solidFill>
              <a:latin typeface="Palatino" charset="0"/>
              <a:ea typeface="Palatino" charset="0"/>
              <a:cs typeface="Palatino" charset="0"/>
            </a:endParaRPr>
          </a:p>
        </p:txBody>
      </p:sp>
      <p:sp>
        <p:nvSpPr>
          <p:cNvPr id="3" name="Triangle 2"/>
          <p:cNvSpPr/>
          <p:nvPr/>
        </p:nvSpPr>
        <p:spPr>
          <a:xfrm rot="16200000">
            <a:off x="4848549" y="5186125"/>
            <a:ext cx="227043" cy="19572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Lucida Sans" charset="0"/>
              <a:ea typeface="Lucida Sans" charset="0"/>
              <a:cs typeface="Lucida Sans" charset="0"/>
            </a:endParaRPr>
          </a:p>
        </p:txBody>
      </p:sp>
      <p:sp>
        <p:nvSpPr>
          <p:cNvPr id="4" name="TextBox 3"/>
          <p:cNvSpPr txBox="1"/>
          <p:nvPr/>
        </p:nvSpPr>
        <p:spPr>
          <a:xfrm>
            <a:off x="5203372" y="2148032"/>
            <a:ext cx="3234734" cy="3416320"/>
          </a:xfrm>
          <a:prstGeom prst="rect">
            <a:avLst/>
          </a:prstGeom>
          <a:noFill/>
        </p:spPr>
        <p:txBody>
          <a:bodyPr wrap="square" rtlCol="0">
            <a:spAutoFit/>
          </a:bodyPr>
          <a:lstStyle/>
          <a:p>
            <a:r>
              <a:rPr lang="en-US" sz="1200" dirty="0">
                <a:latin typeface="Lucida Sans" charset="0"/>
                <a:ea typeface="Lucida Sans" charset="0"/>
                <a:cs typeface="Lucida Sans" charset="0"/>
              </a:rPr>
              <a:t>Across the world, significant volumes of waste are disposed of in landfills.  In addition to many other negative environmental effects, the organic component of waste (e.g. food, wood) decomposes over time and releases methane.  Methane is a greenhouse gas, with c. 21x the impact of the same volume of CO2.  </a:t>
            </a:r>
          </a:p>
          <a:p>
            <a:endParaRPr lang="en-US" sz="1200" dirty="0">
              <a:latin typeface="Lucida Sans" charset="0"/>
              <a:ea typeface="Lucida Sans" charset="0"/>
              <a:cs typeface="Lucida Sans" charset="0"/>
            </a:endParaRPr>
          </a:p>
          <a:p>
            <a:r>
              <a:rPr lang="en-US" sz="1200" dirty="0">
                <a:latin typeface="Lucida Sans" charset="0"/>
                <a:ea typeface="Lucida Sans" charset="0"/>
                <a:cs typeface="Lucida Sans" charset="0"/>
              </a:rPr>
              <a:t>Waste that is burnt also contributes to CO2 releases back to the environment. </a:t>
            </a:r>
          </a:p>
          <a:p>
            <a:endParaRPr lang="en-US" sz="1200" dirty="0">
              <a:latin typeface="Lucida Sans" charset="0"/>
              <a:ea typeface="Lucida Sans" charset="0"/>
              <a:cs typeface="Lucida Sans" charset="0"/>
            </a:endParaRPr>
          </a:p>
          <a:p>
            <a:r>
              <a:rPr lang="en-US" sz="1200" dirty="0">
                <a:latin typeface="Lucida Sans" charset="0"/>
                <a:ea typeface="Lucida Sans" charset="0"/>
                <a:cs typeface="Lucida Sans" charset="0"/>
              </a:rPr>
              <a:t>Recycling and reuse </a:t>
            </a:r>
            <a:r>
              <a:rPr lang="en-US" sz="1200" dirty="0" err="1">
                <a:latin typeface="Lucida Sans" charset="0"/>
                <a:ea typeface="Lucida Sans" charset="0"/>
                <a:cs typeface="Lucida Sans" charset="0"/>
              </a:rPr>
              <a:t>mimimises</a:t>
            </a:r>
            <a:r>
              <a:rPr lang="en-US" sz="1200" dirty="0">
                <a:latin typeface="Lucida Sans" charset="0"/>
                <a:ea typeface="Lucida Sans" charset="0"/>
                <a:cs typeface="Lucida Sans" charset="0"/>
              </a:rPr>
              <a:t> the impact what we throw away has on the environment, and avoids the energy use involved in producing new products. </a:t>
            </a:r>
          </a:p>
          <a:p>
            <a:r>
              <a:rPr lang="en-US" sz="1200" dirty="0">
                <a:latin typeface="Lucida Sans" charset="0"/>
                <a:ea typeface="Lucida Sans" charset="0"/>
                <a:cs typeface="Lucida Sans" charset="0"/>
              </a:rPr>
              <a:t> </a:t>
            </a:r>
          </a:p>
        </p:txBody>
      </p:sp>
      <p:pic>
        <p:nvPicPr>
          <p:cNvPr id="4098" name="Picture 2" descr="http://www.climatecloud.org/Images/P1110110.jpg"/>
          <p:cNvPicPr>
            <a:picLocks noChangeAspect="1" noChangeArrowheads="1"/>
          </p:cNvPicPr>
          <p:nvPr/>
        </p:nvPicPr>
        <p:blipFill rotWithShape="1">
          <a:blip r:embed="rId2">
            <a:extLst>
              <a:ext uri="{28A0092B-C50C-407E-A947-70E740481C1C}">
                <a14:useLocalDpi xmlns:a14="http://schemas.microsoft.com/office/drawing/2010/main" val="0"/>
              </a:ext>
            </a:extLst>
          </a:blip>
          <a:srcRect l="32735"/>
          <a:stretch/>
        </p:blipFill>
        <p:spPr bwMode="auto">
          <a:xfrm>
            <a:off x="8581542" y="2204111"/>
            <a:ext cx="2874434" cy="3204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20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Greenhouse Gas diary</a:t>
            </a:r>
          </a:p>
        </p:txBody>
      </p:sp>
      <p:sp>
        <p:nvSpPr>
          <p:cNvPr id="5" name="Slide Number Placeholder 4"/>
          <p:cNvSpPr>
            <a:spLocks noGrp="1"/>
          </p:cNvSpPr>
          <p:nvPr>
            <p:ph type="sldNum" sz="quarter" idx="12"/>
          </p:nvPr>
        </p:nvSpPr>
        <p:spPr/>
        <p:txBody>
          <a:bodyPr/>
          <a:lstStyle/>
          <a:p>
            <a:fld id="{4E85AB73-56D2-1C41-8ADB-79B9069DE6DF}" type="slidenum">
              <a:rPr lang="en-US" smtClean="0"/>
              <a:t>23</a:t>
            </a:fld>
            <a:endParaRPr lang="en-US"/>
          </a:p>
        </p:txBody>
      </p:sp>
      <p:sp>
        <p:nvSpPr>
          <p:cNvPr id="6" name="Footer Placeholder 5"/>
          <p:cNvSpPr>
            <a:spLocks noGrp="1"/>
          </p:cNvSpPr>
          <p:nvPr>
            <p:ph type="ftr" sz="quarter" idx="3"/>
          </p:nvPr>
        </p:nvSpPr>
        <p:spPr/>
        <p:txBody>
          <a:bodyPr vert="horz" lIns="91440" tIns="45720" rIns="91440" bIns="45720" rtlCol="0" anchor="ctr"/>
          <a:lstStyle/>
          <a:p>
            <a:r>
              <a:rPr lang="en-US">
                <a:latin typeface="Lucida Sans" charset="0"/>
                <a:ea typeface="Lucida Sans" charset="0"/>
                <a:cs typeface="Lucida Sans" charset="0"/>
              </a:rPr>
              <a:t>www.climatecloud.org</a:t>
            </a:r>
            <a:endParaRPr lang="en-US" dirty="0">
              <a:latin typeface="Lucida Sans" charset="0"/>
              <a:ea typeface="Lucida Sans" charset="0"/>
              <a:cs typeface="Lucida Sans" charset="0"/>
            </a:endParaRPr>
          </a:p>
        </p:txBody>
      </p:sp>
      <p:sp>
        <p:nvSpPr>
          <p:cNvPr id="8" name="Rounded Rectangle 7"/>
          <p:cNvSpPr/>
          <p:nvPr/>
        </p:nvSpPr>
        <p:spPr>
          <a:xfrm>
            <a:off x="591457" y="1458602"/>
            <a:ext cx="10776604" cy="483028"/>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200" dirty="0">
                <a:solidFill>
                  <a:schemeClr val="accent1"/>
                </a:solidFill>
                <a:latin typeface="Lucida Sans" charset="0"/>
                <a:ea typeface="Lucida Sans" charset="0"/>
                <a:cs typeface="Lucida Sans" charset="0"/>
              </a:rPr>
              <a:t>Describe five activities you carry out in a typical weekday that contributes to the production of greenhouse gases.  What was the original (natural) source of carbon in each case?</a:t>
            </a:r>
          </a:p>
        </p:txBody>
      </p:sp>
      <p:sp>
        <p:nvSpPr>
          <p:cNvPr id="9" name="Oval 8"/>
          <p:cNvSpPr/>
          <p:nvPr/>
        </p:nvSpPr>
        <p:spPr>
          <a:xfrm>
            <a:off x="591459" y="2778848"/>
            <a:ext cx="399393" cy="399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Lucida Sans" charset="0"/>
                <a:ea typeface="Lucida Sans" charset="0"/>
                <a:cs typeface="Lucida Sans" charset="0"/>
              </a:rPr>
              <a:t>1</a:t>
            </a:r>
          </a:p>
        </p:txBody>
      </p:sp>
      <p:sp>
        <p:nvSpPr>
          <p:cNvPr id="10" name="Oval 9"/>
          <p:cNvSpPr/>
          <p:nvPr/>
        </p:nvSpPr>
        <p:spPr>
          <a:xfrm>
            <a:off x="591459" y="3421692"/>
            <a:ext cx="399393" cy="399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Lucida Sans" charset="0"/>
                <a:ea typeface="Lucida Sans" charset="0"/>
                <a:cs typeface="Lucida Sans" charset="0"/>
              </a:rPr>
              <a:t>2</a:t>
            </a:r>
          </a:p>
        </p:txBody>
      </p:sp>
      <p:sp>
        <p:nvSpPr>
          <p:cNvPr id="11" name="Oval 10"/>
          <p:cNvSpPr/>
          <p:nvPr/>
        </p:nvSpPr>
        <p:spPr>
          <a:xfrm>
            <a:off x="591458" y="4064536"/>
            <a:ext cx="399393" cy="399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Lucida Sans" charset="0"/>
                <a:ea typeface="Lucida Sans" charset="0"/>
                <a:cs typeface="Lucida Sans" charset="0"/>
              </a:rPr>
              <a:t>3</a:t>
            </a:r>
          </a:p>
        </p:txBody>
      </p:sp>
      <p:sp>
        <p:nvSpPr>
          <p:cNvPr id="14" name="Oval 13"/>
          <p:cNvSpPr/>
          <p:nvPr/>
        </p:nvSpPr>
        <p:spPr>
          <a:xfrm>
            <a:off x="591457" y="4707380"/>
            <a:ext cx="399393" cy="399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Lucida Sans" charset="0"/>
                <a:ea typeface="Lucida Sans" charset="0"/>
                <a:cs typeface="Lucida Sans" charset="0"/>
              </a:rPr>
              <a:t>4</a:t>
            </a:r>
          </a:p>
        </p:txBody>
      </p:sp>
      <p:sp>
        <p:nvSpPr>
          <p:cNvPr id="15" name="Oval 14"/>
          <p:cNvSpPr/>
          <p:nvPr/>
        </p:nvSpPr>
        <p:spPr>
          <a:xfrm>
            <a:off x="591457" y="5350224"/>
            <a:ext cx="399393" cy="3993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Lucida Sans" charset="0"/>
                <a:ea typeface="Lucida Sans" charset="0"/>
                <a:cs typeface="Lucida Sans" charset="0"/>
              </a:rPr>
              <a:t>5</a:t>
            </a:r>
          </a:p>
        </p:txBody>
      </p:sp>
      <p:sp>
        <p:nvSpPr>
          <p:cNvPr id="3" name="Rounded Rectangle 2"/>
          <p:cNvSpPr/>
          <p:nvPr/>
        </p:nvSpPr>
        <p:spPr>
          <a:xfrm>
            <a:off x="1377537" y="2258797"/>
            <a:ext cx="7125195" cy="2612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Lucida Sans" charset="0"/>
                <a:ea typeface="Lucida Sans" charset="0"/>
                <a:cs typeface="Lucida Sans" charset="0"/>
              </a:rPr>
              <a:t>Activity</a:t>
            </a:r>
          </a:p>
        </p:txBody>
      </p:sp>
      <p:sp>
        <p:nvSpPr>
          <p:cNvPr id="12" name="Rounded Rectangle 11"/>
          <p:cNvSpPr/>
          <p:nvPr/>
        </p:nvSpPr>
        <p:spPr>
          <a:xfrm>
            <a:off x="8597735" y="2258796"/>
            <a:ext cx="2770326" cy="2612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Lucida Sans" charset="0"/>
                <a:ea typeface="Lucida Sans" charset="0"/>
                <a:cs typeface="Lucida Sans" charset="0"/>
              </a:rPr>
              <a:t>Natural carbon source</a:t>
            </a:r>
          </a:p>
        </p:txBody>
      </p:sp>
    </p:spTree>
    <p:extLst>
      <p:ext uri="{BB962C8B-B14F-4D97-AF65-F5344CB8AC3E}">
        <p14:creationId xmlns:p14="http://schemas.microsoft.com/office/powerpoint/2010/main" val="1896777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man-made greenhouse effect</a:t>
            </a:r>
          </a:p>
        </p:txBody>
      </p:sp>
      <p:sp>
        <p:nvSpPr>
          <p:cNvPr id="5" name="Slide Number Placeholder 4"/>
          <p:cNvSpPr>
            <a:spLocks noGrp="1"/>
          </p:cNvSpPr>
          <p:nvPr>
            <p:ph type="sldNum" sz="quarter" idx="12"/>
          </p:nvPr>
        </p:nvSpPr>
        <p:spPr/>
        <p:txBody>
          <a:bodyPr/>
          <a:lstStyle/>
          <a:p>
            <a:fld id="{4E85AB73-56D2-1C41-8ADB-79B9069DE6DF}" type="slidenum">
              <a:rPr lang="en-US" smtClean="0"/>
              <a:t>24</a:t>
            </a:fld>
            <a:endParaRPr lang="en-US"/>
          </a:p>
        </p:txBody>
      </p:sp>
      <p:sp>
        <p:nvSpPr>
          <p:cNvPr id="6" name="Footer Placeholder 5"/>
          <p:cNvSpPr>
            <a:spLocks noGrp="1"/>
          </p:cNvSpPr>
          <p:nvPr>
            <p:ph type="ftr" sz="quarter" idx="3"/>
          </p:nvPr>
        </p:nvSpPr>
        <p:spPr/>
        <p:txBody>
          <a:bodyPr vert="horz" lIns="91440" tIns="45720" rIns="91440" bIns="45720" rtlCol="0" anchor="ctr"/>
          <a:lstStyle/>
          <a:p>
            <a:r>
              <a:rPr lang="en-US">
                <a:latin typeface="Lucida Sans" charset="0"/>
                <a:ea typeface="Lucida Sans" charset="0"/>
                <a:cs typeface="Lucida Sans" charset="0"/>
              </a:rPr>
              <a:t>www.climatecloud.org</a:t>
            </a:r>
            <a:endParaRPr lang="en-US" dirty="0">
              <a:latin typeface="Lucida Sans" charset="0"/>
              <a:ea typeface="Lucida Sans" charset="0"/>
              <a:cs typeface="Lucida Sans"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7090" y="1158835"/>
            <a:ext cx="9032504" cy="4891448"/>
          </a:xfrm>
          <a:prstGeom prst="rect">
            <a:avLst/>
          </a:prstGeom>
        </p:spPr>
      </p:pic>
    </p:spTree>
    <p:extLst>
      <p:ext uri="{BB962C8B-B14F-4D97-AF65-F5344CB8AC3E}">
        <p14:creationId xmlns:p14="http://schemas.microsoft.com/office/powerpoint/2010/main" val="525832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Earth surface temperatures are increasing</a:t>
            </a:r>
          </a:p>
        </p:txBody>
      </p:sp>
      <p:sp>
        <p:nvSpPr>
          <p:cNvPr id="5" name="Slide Number Placeholder 4"/>
          <p:cNvSpPr>
            <a:spLocks noGrp="1"/>
          </p:cNvSpPr>
          <p:nvPr>
            <p:ph type="sldNum" sz="quarter" idx="12"/>
          </p:nvPr>
        </p:nvSpPr>
        <p:spPr/>
        <p:txBody>
          <a:bodyPr/>
          <a:lstStyle/>
          <a:p>
            <a:fld id="{4E85AB73-56D2-1C41-8ADB-79B9069DE6DF}" type="slidenum">
              <a:rPr lang="en-US" smtClean="0"/>
              <a:t>25</a:t>
            </a:fld>
            <a:endParaRPr lang="en-US"/>
          </a:p>
        </p:txBody>
      </p:sp>
      <p:sp>
        <p:nvSpPr>
          <p:cNvPr id="15" name="Footer Placeholder 35"/>
          <p:cNvSpPr>
            <a:spLocks noGrp="1"/>
          </p:cNvSpPr>
          <p:nvPr>
            <p:ph type="ftr" sz="quarter" idx="3"/>
          </p:nvPr>
        </p:nvSpPr>
        <p:spPr>
          <a:prstGeom prst="rect">
            <a:avLst/>
          </a:prstGeom>
        </p:spPr>
        <p:txBody>
          <a:bodyPr vert="horz" lIns="91440" tIns="45720" rIns="91440" bIns="45720" rtlCol="0" anchor="ctr"/>
          <a:lstStyle/>
          <a:p>
            <a:r>
              <a:rPr lang="en-US">
                <a:latin typeface="Lucida Sans" charset="0"/>
                <a:ea typeface="Lucida Sans" charset="0"/>
                <a:cs typeface="Lucida Sans" charset="0"/>
              </a:rPr>
              <a:t>www.climatecloud.org</a:t>
            </a:r>
            <a:endParaRPr lang="en-US" dirty="0">
              <a:latin typeface="Lucida Sans" charset="0"/>
              <a:ea typeface="Lucida Sans" charset="0"/>
              <a:cs typeface="Lucida Sans"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87497"/>
            <a:ext cx="6485164" cy="4323443"/>
          </a:xfrm>
          <a:prstGeom prst="rect">
            <a:avLst/>
          </a:prstGeom>
        </p:spPr>
      </p:pic>
      <p:sp>
        <p:nvSpPr>
          <p:cNvPr id="10" name="Left Arrow 9"/>
          <p:cNvSpPr/>
          <p:nvPr/>
        </p:nvSpPr>
        <p:spPr>
          <a:xfrm>
            <a:off x="7453993" y="3568923"/>
            <a:ext cx="3758293" cy="283030"/>
          </a:xfrm>
          <a:prstGeom prst="lef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Lucida Sans" charset="0"/>
                <a:ea typeface="Lucida Sans" charset="0"/>
                <a:cs typeface="Lucida Sans" charset="0"/>
              </a:rPr>
              <a:t>0 = 1961 – 1990 average</a:t>
            </a:r>
          </a:p>
        </p:txBody>
      </p:sp>
      <p:sp>
        <p:nvSpPr>
          <p:cNvPr id="11" name="Up Arrow 10"/>
          <p:cNvSpPr/>
          <p:nvPr/>
        </p:nvSpPr>
        <p:spPr>
          <a:xfrm>
            <a:off x="7609114" y="2351314"/>
            <a:ext cx="468086" cy="1099457"/>
          </a:xfrm>
          <a:prstGeom prst="up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latin typeface="Lucida Sans" charset="0"/>
              <a:ea typeface="Lucida Sans" charset="0"/>
              <a:cs typeface="Lucida Sans" charset="0"/>
            </a:endParaRPr>
          </a:p>
        </p:txBody>
      </p:sp>
      <p:sp>
        <p:nvSpPr>
          <p:cNvPr id="12" name="Up Arrow 11"/>
          <p:cNvSpPr/>
          <p:nvPr/>
        </p:nvSpPr>
        <p:spPr>
          <a:xfrm rot="10800000">
            <a:off x="7609114" y="3970105"/>
            <a:ext cx="468086" cy="1099457"/>
          </a:xfrm>
          <a:prstGeom prst="up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latin typeface="Lucida Sans" charset="0"/>
              <a:ea typeface="Lucida Sans" charset="0"/>
              <a:cs typeface="Lucida Sans" charset="0"/>
            </a:endParaRPr>
          </a:p>
        </p:txBody>
      </p:sp>
      <p:sp>
        <p:nvSpPr>
          <p:cNvPr id="13" name="TextBox 12"/>
          <p:cNvSpPr txBox="1"/>
          <p:nvPr/>
        </p:nvSpPr>
        <p:spPr>
          <a:xfrm>
            <a:off x="8586781" y="2901042"/>
            <a:ext cx="1636987" cy="261610"/>
          </a:xfrm>
          <a:prstGeom prst="rect">
            <a:avLst/>
          </a:prstGeom>
          <a:noFill/>
        </p:spPr>
        <p:txBody>
          <a:bodyPr wrap="none" rtlCol="0">
            <a:spAutoFit/>
          </a:bodyPr>
          <a:lstStyle/>
          <a:p>
            <a:r>
              <a:rPr lang="en-US" sz="1100" dirty="0">
                <a:latin typeface="Lucida Sans" charset="0"/>
                <a:ea typeface="Lucida Sans" charset="0"/>
                <a:cs typeface="Lucida Sans" charset="0"/>
              </a:rPr>
              <a:t>Increases vs. average</a:t>
            </a:r>
          </a:p>
        </p:txBody>
      </p:sp>
      <p:sp>
        <p:nvSpPr>
          <p:cNvPr id="14" name="TextBox 13"/>
          <p:cNvSpPr txBox="1"/>
          <p:nvPr/>
        </p:nvSpPr>
        <p:spPr>
          <a:xfrm>
            <a:off x="8563537" y="4284045"/>
            <a:ext cx="1693092" cy="261610"/>
          </a:xfrm>
          <a:prstGeom prst="rect">
            <a:avLst/>
          </a:prstGeom>
          <a:noFill/>
        </p:spPr>
        <p:txBody>
          <a:bodyPr wrap="none" rtlCol="0">
            <a:spAutoFit/>
          </a:bodyPr>
          <a:lstStyle/>
          <a:p>
            <a:r>
              <a:rPr lang="en-US" sz="1100" dirty="0">
                <a:latin typeface="Lucida Sans" charset="0"/>
                <a:ea typeface="Lucida Sans" charset="0"/>
                <a:cs typeface="Lucida Sans" charset="0"/>
              </a:rPr>
              <a:t>Decreases vs. average</a:t>
            </a:r>
          </a:p>
        </p:txBody>
      </p:sp>
    </p:spTree>
    <p:extLst>
      <p:ext uri="{BB962C8B-B14F-4D97-AF65-F5344CB8AC3E}">
        <p14:creationId xmlns:p14="http://schemas.microsoft.com/office/powerpoint/2010/main" val="1505170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impact of CO2 increases </a:t>
            </a:r>
          </a:p>
        </p:txBody>
      </p:sp>
      <p:sp>
        <p:nvSpPr>
          <p:cNvPr id="3" name="Subtitle 2"/>
          <p:cNvSpPr>
            <a:spLocks noGrp="1"/>
          </p:cNvSpPr>
          <p:nvPr>
            <p:ph type="subTitle" idx="1"/>
          </p:nvPr>
        </p:nvSpPr>
        <p:spPr/>
        <p:txBody>
          <a:bodyPr/>
          <a:lstStyle/>
          <a:p>
            <a:r>
              <a:rPr lang="en-US" dirty="0"/>
              <a:t>Lesson 4</a:t>
            </a:r>
          </a:p>
        </p:txBody>
      </p:sp>
    </p:spTree>
    <p:extLst>
      <p:ext uri="{BB962C8B-B14F-4D97-AF65-F5344CB8AC3E}">
        <p14:creationId xmlns:p14="http://schemas.microsoft.com/office/powerpoint/2010/main" val="1393072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man-made greenhouse effect</a:t>
            </a:r>
          </a:p>
        </p:txBody>
      </p:sp>
      <p:sp>
        <p:nvSpPr>
          <p:cNvPr id="5" name="Slide Number Placeholder 4"/>
          <p:cNvSpPr>
            <a:spLocks noGrp="1"/>
          </p:cNvSpPr>
          <p:nvPr>
            <p:ph type="sldNum" sz="quarter" idx="12"/>
          </p:nvPr>
        </p:nvSpPr>
        <p:spPr/>
        <p:txBody>
          <a:bodyPr/>
          <a:lstStyle/>
          <a:p>
            <a:fld id="{4E85AB73-56D2-1C41-8ADB-79B9069DE6DF}" type="slidenum">
              <a:rPr lang="en-US" smtClean="0"/>
              <a:t>27</a:t>
            </a:fld>
            <a:endParaRPr lang="en-US"/>
          </a:p>
        </p:txBody>
      </p:sp>
      <p:sp>
        <p:nvSpPr>
          <p:cNvPr id="6" name="Footer Placeholder 5"/>
          <p:cNvSpPr>
            <a:spLocks noGrp="1"/>
          </p:cNvSpPr>
          <p:nvPr>
            <p:ph type="ftr" sz="quarter" idx="3"/>
          </p:nvPr>
        </p:nvSpPr>
        <p:spPr/>
        <p:txBody>
          <a:bodyPr vert="horz" lIns="91440" tIns="45720" rIns="91440" bIns="45720" rtlCol="0" anchor="ctr"/>
          <a:lstStyle/>
          <a:p>
            <a:r>
              <a:rPr lang="en-US">
                <a:latin typeface="Lucida Sans" charset="0"/>
                <a:ea typeface="Lucida Sans" charset="0"/>
                <a:cs typeface="Lucida Sans" charset="0"/>
              </a:rPr>
              <a:t>www.climatecloud.org</a:t>
            </a:r>
            <a:endParaRPr lang="en-US" dirty="0">
              <a:latin typeface="Lucida Sans" charset="0"/>
              <a:ea typeface="Lucida Sans" charset="0"/>
              <a:cs typeface="Lucida Sans"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7090" y="1158835"/>
            <a:ext cx="9032504" cy="4891448"/>
          </a:xfrm>
          <a:prstGeom prst="rect">
            <a:avLst/>
          </a:prstGeom>
        </p:spPr>
      </p:pic>
    </p:spTree>
    <p:extLst>
      <p:ext uri="{BB962C8B-B14F-4D97-AF65-F5344CB8AC3E}">
        <p14:creationId xmlns:p14="http://schemas.microsoft.com/office/powerpoint/2010/main" val="1027118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Earth surface temperatures are increasing</a:t>
            </a:r>
          </a:p>
        </p:txBody>
      </p:sp>
      <p:sp>
        <p:nvSpPr>
          <p:cNvPr id="5" name="Slide Number Placeholder 4"/>
          <p:cNvSpPr>
            <a:spLocks noGrp="1"/>
          </p:cNvSpPr>
          <p:nvPr>
            <p:ph type="sldNum" sz="quarter" idx="12"/>
          </p:nvPr>
        </p:nvSpPr>
        <p:spPr/>
        <p:txBody>
          <a:bodyPr/>
          <a:lstStyle/>
          <a:p>
            <a:fld id="{4E85AB73-56D2-1C41-8ADB-79B9069DE6DF}" type="slidenum">
              <a:rPr lang="en-US" smtClean="0"/>
              <a:t>28</a:t>
            </a:fld>
            <a:endParaRPr lang="en-US"/>
          </a:p>
        </p:txBody>
      </p:sp>
      <p:sp>
        <p:nvSpPr>
          <p:cNvPr id="15" name="Footer Placeholder 35"/>
          <p:cNvSpPr>
            <a:spLocks noGrp="1"/>
          </p:cNvSpPr>
          <p:nvPr>
            <p:ph type="ftr" sz="quarter" idx="3"/>
          </p:nvPr>
        </p:nvSpPr>
        <p:spPr>
          <a:prstGeom prst="rect">
            <a:avLst/>
          </a:prstGeom>
        </p:spPr>
        <p:txBody>
          <a:bodyPr vert="horz" lIns="91440" tIns="45720" rIns="91440" bIns="45720" rtlCol="0" anchor="ctr"/>
          <a:lstStyle/>
          <a:p>
            <a:r>
              <a:rPr lang="en-US">
                <a:latin typeface="Lucida Sans" charset="0"/>
                <a:ea typeface="Lucida Sans" charset="0"/>
                <a:cs typeface="Lucida Sans" charset="0"/>
              </a:rPr>
              <a:t>www.climatecloud.org</a:t>
            </a:r>
            <a:endParaRPr lang="en-US" dirty="0">
              <a:latin typeface="Lucida Sans" charset="0"/>
              <a:ea typeface="Lucida Sans" charset="0"/>
              <a:cs typeface="Lucida Sans"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87497"/>
            <a:ext cx="6485164" cy="4323443"/>
          </a:xfrm>
          <a:prstGeom prst="rect">
            <a:avLst/>
          </a:prstGeom>
        </p:spPr>
      </p:pic>
      <p:sp>
        <p:nvSpPr>
          <p:cNvPr id="10" name="Left Arrow 9"/>
          <p:cNvSpPr/>
          <p:nvPr/>
        </p:nvSpPr>
        <p:spPr>
          <a:xfrm>
            <a:off x="7453993" y="3568923"/>
            <a:ext cx="3758293" cy="283030"/>
          </a:xfrm>
          <a:prstGeom prst="lef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Lucida Sans" charset="0"/>
                <a:ea typeface="Lucida Sans" charset="0"/>
                <a:cs typeface="Lucida Sans" charset="0"/>
              </a:rPr>
              <a:t>0 = 1961 – 1990 average</a:t>
            </a:r>
          </a:p>
        </p:txBody>
      </p:sp>
      <p:sp>
        <p:nvSpPr>
          <p:cNvPr id="11" name="Up Arrow 10"/>
          <p:cNvSpPr/>
          <p:nvPr/>
        </p:nvSpPr>
        <p:spPr>
          <a:xfrm>
            <a:off x="7609114" y="2351314"/>
            <a:ext cx="468086" cy="1099457"/>
          </a:xfrm>
          <a:prstGeom prst="up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latin typeface="Palatino" charset="0"/>
              <a:ea typeface="Palatino" charset="0"/>
              <a:cs typeface="Palatino" charset="0"/>
            </a:endParaRPr>
          </a:p>
        </p:txBody>
      </p:sp>
      <p:sp>
        <p:nvSpPr>
          <p:cNvPr id="12" name="Up Arrow 11"/>
          <p:cNvSpPr/>
          <p:nvPr/>
        </p:nvSpPr>
        <p:spPr>
          <a:xfrm rot="10800000">
            <a:off x="7609114" y="3970105"/>
            <a:ext cx="468086" cy="1099457"/>
          </a:xfrm>
          <a:prstGeom prst="up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latin typeface="Palatino" charset="0"/>
              <a:ea typeface="Palatino" charset="0"/>
              <a:cs typeface="Palatino" charset="0"/>
            </a:endParaRPr>
          </a:p>
        </p:txBody>
      </p:sp>
      <p:sp>
        <p:nvSpPr>
          <p:cNvPr id="13" name="TextBox 12"/>
          <p:cNvSpPr txBox="1"/>
          <p:nvPr/>
        </p:nvSpPr>
        <p:spPr>
          <a:xfrm>
            <a:off x="8586781" y="2901042"/>
            <a:ext cx="1636987" cy="261610"/>
          </a:xfrm>
          <a:prstGeom prst="rect">
            <a:avLst/>
          </a:prstGeom>
          <a:noFill/>
        </p:spPr>
        <p:txBody>
          <a:bodyPr wrap="none" rtlCol="0">
            <a:spAutoFit/>
          </a:bodyPr>
          <a:lstStyle/>
          <a:p>
            <a:r>
              <a:rPr lang="en-US" sz="1100" dirty="0">
                <a:latin typeface="Lucida Sans" charset="0"/>
                <a:ea typeface="Lucida Sans" charset="0"/>
                <a:cs typeface="Lucida Sans" charset="0"/>
              </a:rPr>
              <a:t>Increases vs. average</a:t>
            </a:r>
          </a:p>
        </p:txBody>
      </p:sp>
      <p:sp>
        <p:nvSpPr>
          <p:cNvPr id="14" name="TextBox 13"/>
          <p:cNvSpPr txBox="1"/>
          <p:nvPr/>
        </p:nvSpPr>
        <p:spPr>
          <a:xfrm>
            <a:off x="8563537" y="4284045"/>
            <a:ext cx="1693092" cy="261610"/>
          </a:xfrm>
          <a:prstGeom prst="rect">
            <a:avLst/>
          </a:prstGeom>
          <a:noFill/>
        </p:spPr>
        <p:txBody>
          <a:bodyPr wrap="none" rtlCol="0">
            <a:spAutoFit/>
          </a:bodyPr>
          <a:lstStyle/>
          <a:p>
            <a:r>
              <a:rPr lang="en-US" sz="1100" dirty="0">
                <a:latin typeface="Lucida Sans" charset="0"/>
                <a:ea typeface="Lucida Sans" charset="0"/>
                <a:cs typeface="Lucida Sans" charset="0"/>
              </a:rPr>
              <a:t>Decreases vs. average</a:t>
            </a:r>
          </a:p>
        </p:txBody>
      </p:sp>
    </p:spTree>
    <p:extLst>
      <p:ext uri="{BB962C8B-B14F-4D97-AF65-F5344CB8AC3E}">
        <p14:creationId xmlns:p14="http://schemas.microsoft.com/office/powerpoint/2010/main" val="7306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Temperature change is a primary effect of increased CO2, with multiple secondary effects</a:t>
            </a:r>
          </a:p>
        </p:txBody>
      </p:sp>
      <p:sp>
        <p:nvSpPr>
          <p:cNvPr id="4" name="Slide Number Placeholder 3"/>
          <p:cNvSpPr>
            <a:spLocks noGrp="1"/>
          </p:cNvSpPr>
          <p:nvPr>
            <p:ph type="sldNum" sz="quarter" idx="12"/>
          </p:nvPr>
        </p:nvSpPr>
        <p:spPr/>
        <p:txBody>
          <a:bodyPr/>
          <a:lstStyle/>
          <a:p>
            <a:fld id="{4E85AB73-56D2-1C41-8ADB-79B9069DE6DF}" type="slidenum">
              <a:rPr lang="en-US" smtClean="0"/>
              <a:t>29</a:t>
            </a:fld>
            <a:endParaRPr lang="en-US"/>
          </a:p>
        </p:txBody>
      </p:sp>
      <p:sp>
        <p:nvSpPr>
          <p:cNvPr id="5" name="Footer Placeholder 4"/>
          <p:cNvSpPr>
            <a:spLocks noGrp="1"/>
          </p:cNvSpPr>
          <p:nvPr>
            <p:ph type="ftr" sz="quarter" idx="3"/>
          </p:nvPr>
        </p:nvSpPr>
        <p:spPr/>
        <p:txBody>
          <a:bodyPr vert="horz" lIns="91440" tIns="45720" rIns="91440" bIns="45720" rtlCol="0" anchor="ctr"/>
          <a:lstStyle/>
          <a:p>
            <a:r>
              <a:rPr lang="en-US">
                <a:latin typeface="Lucida Sans" charset="0"/>
                <a:ea typeface="Lucida Sans" charset="0"/>
                <a:cs typeface="Lucida Sans" charset="0"/>
              </a:rPr>
              <a:t>www.climatecloud.org</a:t>
            </a:r>
            <a:endParaRPr lang="en-US" dirty="0">
              <a:latin typeface="Lucida Sans" charset="0"/>
              <a:ea typeface="Lucida Sans" charset="0"/>
              <a:cs typeface="Lucida Sans" charset="0"/>
            </a:endParaRPr>
          </a:p>
        </p:txBody>
      </p:sp>
      <p:sp>
        <p:nvSpPr>
          <p:cNvPr id="6" name="Rounded Rectangle 5"/>
          <p:cNvSpPr/>
          <p:nvPr/>
        </p:nvSpPr>
        <p:spPr>
          <a:xfrm>
            <a:off x="678547" y="1534333"/>
            <a:ext cx="1896562" cy="639338"/>
          </a:xfrm>
          <a:prstGeom prst="roundRect">
            <a:avLst>
              <a:gd name="adj" fmla="val 49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dirty="0">
                <a:solidFill>
                  <a:schemeClr val="tx1"/>
                </a:solidFill>
                <a:latin typeface="Lucida Sans" charset="0"/>
                <a:ea typeface="Lucida Sans" charset="0"/>
                <a:cs typeface="Lucida Sans" charset="0"/>
              </a:rPr>
              <a:t>Change in temperature</a:t>
            </a:r>
          </a:p>
        </p:txBody>
      </p:sp>
      <p:sp>
        <p:nvSpPr>
          <p:cNvPr id="7" name="Rounded Rectangle 6"/>
          <p:cNvSpPr/>
          <p:nvPr/>
        </p:nvSpPr>
        <p:spPr>
          <a:xfrm>
            <a:off x="3008089" y="2440740"/>
            <a:ext cx="1896562" cy="2392400"/>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b="1">
                <a:solidFill>
                  <a:schemeClr val="tx1"/>
                </a:solidFill>
                <a:latin typeface="Lucida Sans" charset="0"/>
                <a:ea typeface="Lucida Sans" charset="0"/>
                <a:cs typeface="Lucida Sans" charset="0"/>
              </a:rPr>
              <a:t>Environmental impacts</a:t>
            </a:r>
            <a:endParaRPr lang="en-US" sz="1100" b="1" dirty="0">
              <a:solidFill>
                <a:schemeClr val="tx1"/>
              </a:solidFill>
              <a:latin typeface="Lucida Sans" charset="0"/>
              <a:ea typeface="Lucida Sans" charset="0"/>
              <a:cs typeface="Lucida Sans" charset="0"/>
            </a:endParaRPr>
          </a:p>
        </p:txBody>
      </p:sp>
      <p:sp>
        <p:nvSpPr>
          <p:cNvPr id="9" name="Rounded Rectangle 8"/>
          <p:cNvSpPr/>
          <p:nvPr/>
        </p:nvSpPr>
        <p:spPr>
          <a:xfrm>
            <a:off x="3008089" y="5835963"/>
            <a:ext cx="4497116" cy="689922"/>
          </a:xfrm>
          <a:prstGeom prst="roundRect">
            <a:avLst>
              <a:gd name="adj" fmla="val 49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b="1" dirty="0">
                <a:solidFill>
                  <a:schemeClr val="tx1"/>
                </a:solidFill>
                <a:latin typeface="Lucida Sans" charset="0"/>
                <a:ea typeface="Lucida Sans" charset="0"/>
                <a:cs typeface="Lucida Sans" charset="0"/>
              </a:rPr>
              <a:t>Economic impacts</a:t>
            </a:r>
          </a:p>
        </p:txBody>
      </p:sp>
      <p:cxnSp>
        <p:nvCxnSpPr>
          <p:cNvPr id="11" name="Elbow Connector 10"/>
          <p:cNvCxnSpPr>
            <a:stCxn id="6" idx="2"/>
            <a:endCxn id="7" idx="1"/>
          </p:cNvCxnSpPr>
          <p:nvPr/>
        </p:nvCxnSpPr>
        <p:spPr>
          <a:xfrm rot="16200000" flipH="1">
            <a:off x="1585824" y="2214674"/>
            <a:ext cx="1463269" cy="138126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6" idx="2"/>
            <a:endCxn id="94" idx="1"/>
          </p:cNvCxnSpPr>
          <p:nvPr/>
        </p:nvCxnSpPr>
        <p:spPr>
          <a:xfrm rot="16200000" flipH="1">
            <a:off x="737018" y="3063480"/>
            <a:ext cx="3160880" cy="138126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6" idx="2"/>
            <a:endCxn id="9" idx="1"/>
          </p:cNvCxnSpPr>
          <p:nvPr/>
        </p:nvCxnSpPr>
        <p:spPr>
          <a:xfrm rot="16200000" flipH="1">
            <a:off x="313832" y="3486666"/>
            <a:ext cx="4007253" cy="138126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4797631" y="2444737"/>
            <a:ext cx="2186192" cy="307849"/>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dirty="0">
                <a:solidFill>
                  <a:schemeClr val="tx1"/>
                </a:solidFill>
                <a:latin typeface="Lucida Sans" charset="0"/>
                <a:ea typeface="Lucida Sans" charset="0"/>
                <a:cs typeface="Lucida Sans" charset="0"/>
              </a:rPr>
              <a:t>Ice </a:t>
            </a:r>
            <a:r>
              <a:rPr lang="en-US" sz="1100">
                <a:solidFill>
                  <a:schemeClr val="tx1"/>
                </a:solidFill>
                <a:latin typeface="Lucida Sans" charset="0"/>
                <a:ea typeface="Lucida Sans" charset="0"/>
                <a:cs typeface="Lucida Sans" charset="0"/>
              </a:rPr>
              <a:t>cap melting</a:t>
            </a:r>
            <a:endParaRPr lang="en-US" sz="1100" dirty="0">
              <a:solidFill>
                <a:schemeClr val="tx1"/>
              </a:solidFill>
              <a:latin typeface="Lucida Sans" charset="0"/>
              <a:ea typeface="Lucida Sans" charset="0"/>
              <a:cs typeface="Lucida Sans" charset="0"/>
            </a:endParaRPr>
          </a:p>
        </p:txBody>
      </p:sp>
      <p:sp>
        <p:nvSpPr>
          <p:cNvPr id="20" name="Rounded Rectangle 19"/>
          <p:cNvSpPr/>
          <p:nvPr/>
        </p:nvSpPr>
        <p:spPr>
          <a:xfrm>
            <a:off x="7410724" y="2337261"/>
            <a:ext cx="1896562" cy="307849"/>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dirty="0">
                <a:solidFill>
                  <a:schemeClr val="tx1"/>
                </a:solidFill>
                <a:latin typeface="Lucida Sans" charset="0"/>
                <a:ea typeface="Lucida Sans" charset="0"/>
                <a:cs typeface="Lucida Sans" charset="0"/>
              </a:rPr>
              <a:t>Sea level rise (ice melt)</a:t>
            </a:r>
          </a:p>
        </p:txBody>
      </p:sp>
      <p:sp>
        <p:nvSpPr>
          <p:cNvPr id="21" name="Rounded Rectangle 20"/>
          <p:cNvSpPr/>
          <p:nvPr/>
        </p:nvSpPr>
        <p:spPr>
          <a:xfrm>
            <a:off x="4797631" y="3276153"/>
            <a:ext cx="2186192" cy="307849"/>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dirty="0">
                <a:solidFill>
                  <a:schemeClr val="tx1"/>
                </a:solidFill>
                <a:latin typeface="Lucida Sans" charset="0"/>
                <a:ea typeface="Lucida Sans" charset="0"/>
                <a:cs typeface="Lucida Sans" charset="0"/>
              </a:rPr>
              <a:t>Ocean acidification</a:t>
            </a:r>
          </a:p>
        </p:txBody>
      </p:sp>
      <p:sp>
        <p:nvSpPr>
          <p:cNvPr id="22" name="Rounded Rectangle 21"/>
          <p:cNvSpPr/>
          <p:nvPr/>
        </p:nvSpPr>
        <p:spPr>
          <a:xfrm>
            <a:off x="7410724" y="2731559"/>
            <a:ext cx="1896562" cy="307849"/>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dirty="0">
                <a:solidFill>
                  <a:schemeClr val="tx1"/>
                </a:solidFill>
                <a:latin typeface="Lucida Sans" charset="0"/>
                <a:ea typeface="Lucida Sans" charset="0"/>
                <a:cs typeface="Lucida Sans" charset="0"/>
              </a:rPr>
              <a:t>Changing ocean currents</a:t>
            </a:r>
          </a:p>
        </p:txBody>
      </p:sp>
      <p:sp>
        <p:nvSpPr>
          <p:cNvPr id="23" name="Rounded Rectangle 22"/>
          <p:cNvSpPr/>
          <p:nvPr/>
        </p:nvSpPr>
        <p:spPr>
          <a:xfrm>
            <a:off x="4797631" y="2857292"/>
            <a:ext cx="2186192" cy="307849"/>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dirty="0">
                <a:solidFill>
                  <a:schemeClr val="tx1"/>
                </a:solidFill>
                <a:latin typeface="Lucida Sans" charset="0"/>
                <a:ea typeface="Lucida Sans" charset="0"/>
                <a:cs typeface="Lucida Sans" charset="0"/>
              </a:rPr>
              <a:t>Sea level rise </a:t>
            </a:r>
            <a:r>
              <a:rPr lang="en-US" sz="1100">
                <a:solidFill>
                  <a:schemeClr val="tx1"/>
                </a:solidFill>
                <a:latin typeface="Lucida Sans" charset="0"/>
                <a:ea typeface="Lucida Sans" charset="0"/>
                <a:cs typeface="Lucida Sans" charset="0"/>
              </a:rPr>
              <a:t>(expansion)</a:t>
            </a:r>
            <a:endParaRPr lang="en-US" sz="1100" dirty="0">
              <a:solidFill>
                <a:schemeClr val="tx1"/>
              </a:solidFill>
              <a:latin typeface="Lucida Sans" charset="0"/>
              <a:ea typeface="Lucida Sans" charset="0"/>
              <a:cs typeface="Lucida Sans" charset="0"/>
            </a:endParaRPr>
          </a:p>
        </p:txBody>
      </p:sp>
      <p:sp>
        <p:nvSpPr>
          <p:cNvPr id="24" name="Rounded Rectangle 23"/>
          <p:cNvSpPr/>
          <p:nvPr/>
        </p:nvSpPr>
        <p:spPr>
          <a:xfrm>
            <a:off x="4797631" y="4107569"/>
            <a:ext cx="2186192" cy="307849"/>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dirty="0">
                <a:solidFill>
                  <a:schemeClr val="tx1"/>
                </a:solidFill>
                <a:latin typeface="Lucida Sans" charset="0"/>
                <a:ea typeface="Lucida Sans" charset="0"/>
                <a:cs typeface="Lucida Sans" charset="0"/>
              </a:rPr>
              <a:t>Extreme weather</a:t>
            </a:r>
          </a:p>
        </p:txBody>
      </p:sp>
      <p:cxnSp>
        <p:nvCxnSpPr>
          <p:cNvPr id="26" name="Elbow Connector 25"/>
          <p:cNvCxnSpPr>
            <a:stCxn id="18" idx="3"/>
            <a:endCxn id="22" idx="1"/>
          </p:cNvCxnSpPr>
          <p:nvPr/>
        </p:nvCxnSpPr>
        <p:spPr>
          <a:xfrm>
            <a:off x="6983823" y="2598662"/>
            <a:ext cx="426901" cy="28682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7410724" y="1946414"/>
            <a:ext cx="1896562" cy="307849"/>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dirty="0">
                <a:solidFill>
                  <a:schemeClr val="tx1"/>
                </a:solidFill>
                <a:latin typeface="Lucida Sans" charset="0"/>
                <a:ea typeface="Lucida Sans" charset="0"/>
                <a:cs typeface="Lucida Sans" charset="0"/>
              </a:rPr>
              <a:t>Lower albedo</a:t>
            </a:r>
          </a:p>
        </p:txBody>
      </p:sp>
      <p:cxnSp>
        <p:nvCxnSpPr>
          <p:cNvPr id="31" name="Elbow Connector 30"/>
          <p:cNvCxnSpPr>
            <a:stCxn id="18" idx="3"/>
            <a:endCxn id="29" idx="1"/>
          </p:cNvCxnSpPr>
          <p:nvPr/>
        </p:nvCxnSpPr>
        <p:spPr>
          <a:xfrm flipV="1">
            <a:off x="6983823" y="2100339"/>
            <a:ext cx="426901" cy="49832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68" idx="3"/>
            <a:endCxn id="6" idx="3"/>
          </p:cNvCxnSpPr>
          <p:nvPr/>
        </p:nvCxnSpPr>
        <p:spPr>
          <a:xfrm flipH="1" flipV="1">
            <a:off x="2575109" y="1854002"/>
            <a:ext cx="9052058" cy="249579"/>
          </a:xfrm>
          <a:prstGeom prst="bentConnector3">
            <a:avLst>
              <a:gd name="adj1" fmla="val -2525"/>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4801213" y="4523276"/>
            <a:ext cx="2186192" cy="307849"/>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a:solidFill>
                  <a:schemeClr val="tx1"/>
                </a:solidFill>
                <a:latin typeface="Lucida Sans" charset="0"/>
                <a:ea typeface="Lucida Sans" charset="0"/>
                <a:cs typeface="Lucida Sans" charset="0"/>
              </a:rPr>
              <a:t>Melting permafrost</a:t>
            </a:r>
            <a:endParaRPr lang="en-US" sz="1100" dirty="0">
              <a:solidFill>
                <a:schemeClr val="tx1"/>
              </a:solidFill>
              <a:latin typeface="Lucida Sans" charset="0"/>
              <a:ea typeface="Lucida Sans" charset="0"/>
              <a:cs typeface="Lucida Sans" charset="0"/>
            </a:endParaRPr>
          </a:p>
        </p:txBody>
      </p:sp>
      <p:sp>
        <p:nvSpPr>
          <p:cNvPr id="35" name="Rounded Rectangle 34"/>
          <p:cNvSpPr/>
          <p:nvPr/>
        </p:nvSpPr>
        <p:spPr>
          <a:xfrm>
            <a:off x="7410724" y="4524194"/>
            <a:ext cx="1896562" cy="307849"/>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dirty="0">
                <a:solidFill>
                  <a:schemeClr val="tx1"/>
                </a:solidFill>
                <a:latin typeface="Lucida Sans" charset="0"/>
                <a:ea typeface="Lucida Sans" charset="0"/>
                <a:cs typeface="Lucida Sans" charset="0"/>
              </a:rPr>
              <a:t>Organic decomposition</a:t>
            </a:r>
          </a:p>
        </p:txBody>
      </p:sp>
      <p:cxnSp>
        <p:nvCxnSpPr>
          <p:cNvPr id="36" name="Straight Arrow Connector 35"/>
          <p:cNvCxnSpPr>
            <a:stCxn id="34" idx="3"/>
            <a:endCxn id="35" idx="1"/>
          </p:cNvCxnSpPr>
          <p:nvPr/>
        </p:nvCxnSpPr>
        <p:spPr>
          <a:xfrm>
            <a:off x="6987405" y="4677201"/>
            <a:ext cx="423319" cy="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9730605" y="4523276"/>
            <a:ext cx="1896562" cy="307849"/>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dirty="0">
                <a:solidFill>
                  <a:schemeClr val="tx1"/>
                </a:solidFill>
                <a:latin typeface="Lucida Sans" charset="0"/>
                <a:ea typeface="Lucida Sans" charset="0"/>
                <a:cs typeface="Lucida Sans" charset="0"/>
              </a:rPr>
              <a:t>Methane release</a:t>
            </a:r>
          </a:p>
        </p:txBody>
      </p:sp>
      <p:cxnSp>
        <p:nvCxnSpPr>
          <p:cNvPr id="40" name="Straight Arrow Connector 39"/>
          <p:cNvCxnSpPr>
            <a:stCxn id="35" idx="3"/>
            <a:endCxn id="39" idx="1"/>
          </p:cNvCxnSpPr>
          <p:nvPr/>
        </p:nvCxnSpPr>
        <p:spPr>
          <a:xfrm flipV="1">
            <a:off x="9307286" y="4677201"/>
            <a:ext cx="423319" cy="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18" idx="3"/>
            <a:endCxn id="20" idx="1"/>
          </p:cNvCxnSpPr>
          <p:nvPr/>
        </p:nvCxnSpPr>
        <p:spPr>
          <a:xfrm flipV="1">
            <a:off x="6983823" y="2491186"/>
            <a:ext cx="426901" cy="10747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Rounded Rectangle 53"/>
          <p:cNvSpPr/>
          <p:nvPr/>
        </p:nvSpPr>
        <p:spPr>
          <a:xfrm>
            <a:off x="7410724" y="3276153"/>
            <a:ext cx="1896562" cy="307849"/>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dirty="0">
                <a:solidFill>
                  <a:schemeClr val="tx1"/>
                </a:solidFill>
                <a:latin typeface="Lucida Sans" charset="0"/>
                <a:ea typeface="Lucida Sans" charset="0"/>
                <a:cs typeface="Lucida Sans" charset="0"/>
              </a:rPr>
              <a:t>Changes to sea life</a:t>
            </a:r>
          </a:p>
        </p:txBody>
      </p:sp>
      <p:cxnSp>
        <p:nvCxnSpPr>
          <p:cNvPr id="55" name="Straight Arrow Connector 54"/>
          <p:cNvCxnSpPr>
            <a:stCxn id="21" idx="3"/>
            <a:endCxn id="54" idx="1"/>
          </p:cNvCxnSpPr>
          <p:nvPr/>
        </p:nvCxnSpPr>
        <p:spPr>
          <a:xfrm>
            <a:off x="6983823" y="3430078"/>
            <a:ext cx="42690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78547" y="1086645"/>
            <a:ext cx="1414170" cy="276999"/>
          </a:xfrm>
          <a:prstGeom prst="rect">
            <a:avLst/>
          </a:prstGeom>
          <a:noFill/>
        </p:spPr>
        <p:txBody>
          <a:bodyPr wrap="none" rtlCol="0">
            <a:spAutoFit/>
          </a:bodyPr>
          <a:lstStyle/>
          <a:p>
            <a:r>
              <a:rPr lang="en-US" sz="1200" b="1" i="1">
                <a:solidFill>
                  <a:schemeClr val="accent1"/>
                </a:solidFill>
                <a:latin typeface="Lucida Sans" charset="0"/>
                <a:ea typeface="Lucida Sans" charset="0"/>
                <a:cs typeface="Lucida Sans" charset="0"/>
              </a:rPr>
              <a:t>Primary impact</a:t>
            </a:r>
          </a:p>
        </p:txBody>
      </p:sp>
      <p:sp>
        <p:nvSpPr>
          <p:cNvPr id="59" name="TextBox 58"/>
          <p:cNvSpPr txBox="1"/>
          <p:nvPr/>
        </p:nvSpPr>
        <p:spPr>
          <a:xfrm>
            <a:off x="2827888" y="1086645"/>
            <a:ext cx="1677062" cy="276999"/>
          </a:xfrm>
          <a:prstGeom prst="rect">
            <a:avLst/>
          </a:prstGeom>
          <a:noFill/>
        </p:spPr>
        <p:txBody>
          <a:bodyPr wrap="none" rtlCol="0">
            <a:spAutoFit/>
          </a:bodyPr>
          <a:lstStyle/>
          <a:p>
            <a:r>
              <a:rPr lang="en-US" sz="1200" b="1" i="1" dirty="0">
                <a:solidFill>
                  <a:schemeClr val="accent1"/>
                </a:solidFill>
                <a:latin typeface="Lucida Sans" charset="0"/>
                <a:ea typeface="Lucida Sans" charset="0"/>
                <a:cs typeface="Lucida Sans" charset="0"/>
              </a:rPr>
              <a:t>Secondary impacts</a:t>
            </a:r>
          </a:p>
        </p:txBody>
      </p:sp>
      <p:cxnSp>
        <p:nvCxnSpPr>
          <p:cNvPr id="61" name="Straight Connector 60"/>
          <p:cNvCxnSpPr/>
          <p:nvPr/>
        </p:nvCxnSpPr>
        <p:spPr>
          <a:xfrm>
            <a:off x="678547" y="1396302"/>
            <a:ext cx="189656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827888" y="1396302"/>
            <a:ext cx="879927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4" name="Rounded Rectangle 63"/>
          <p:cNvSpPr/>
          <p:nvPr/>
        </p:nvSpPr>
        <p:spPr>
          <a:xfrm>
            <a:off x="7410724" y="4107720"/>
            <a:ext cx="1896562" cy="307849"/>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dirty="0">
                <a:solidFill>
                  <a:schemeClr val="tx1"/>
                </a:solidFill>
                <a:latin typeface="Lucida Sans" charset="0"/>
                <a:ea typeface="Lucida Sans" charset="0"/>
                <a:cs typeface="Lucida Sans" charset="0"/>
              </a:rPr>
              <a:t>Increased flooding</a:t>
            </a:r>
          </a:p>
        </p:txBody>
      </p:sp>
      <p:cxnSp>
        <p:nvCxnSpPr>
          <p:cNvPr id="65" name="Straight Arrow Connector 64"/>
          <p:cNvCxnSpPr>
            <a:stCxn id="24" idx="3"/>
            <a:endCxn id="64" idx="1"/>
          </p:cNvCxnSpPr>
          <p:nvPr/>
        </p:nvCxnSpPr>
        <p:spPr>
          <a:xfrm>
            <a:off x="6983823" y="4261494"/>
            <a:ext cx="426901" cy="1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Rounded Rectangle 67"/>
          <p:cNvSpPr/>
          <p:nvPr/>
        </p:nvSpPr>
        <p:spPr>
          <a:xfrm>
            <a:off x="9730605" y="1949656"/>
            <a:ext cx="1896562" cy="307849"/>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dirty="0">
                <a:solidFill>
                  <a:schemeClr val="tx1"/>
                </a:solidFill>
                <a:latin typeface="Lucida Sans" charset="0"/>
                <a:ea typeface="Lucida Sans" charset="0"/>
                <a:cs typeface="Lucida Sans" charset="0"/>
              </a:rPr>
              <a:t>More absorption of sun</a:t>
            </a:r>
          </a:p>
        </p:txBody>
      </p:sp>
      <p:cxnSp>
        <p:nvCxnSpPr>
          <p:cNvPr id="70" name="Elbow Connector 69"/>
          <p:cNvCxnSpPr>
            <a:stCxn id="39" idx="3"/>
            <a:endCxn id="6" idx="3"/>
          </p:cNvCxnSpPr>
          <p:nvPr/>
        </p:nvCxnSpPr>
        <p:spPr>
          <a:xfrm flipH="1" flipV="1">
            <a:off x="2575109" y="1854002"/>
            <a:ext cx="9052058" cy="2823199"/>
          </a:xfrm>
          <a:prstGeom prst="bentConnector3">
            <a:avLst>
              <a:gd name="adj1" fmla="val -252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29" idx="3"/>
            <a:endCxn id="68" idx="1"/>
          </p:cNvCxnSpPr>
          <p:nvPr/>
        </p:nvCxnSpPr>
        <p:spPr>
          <a:xfrm>
            <a:off x="9307286" y="2100339"/>
            <a:ext cx="423319" cy="32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Rounded Rectangle 75"/>
          <p:cNvSpPr/>
          <p:nvPr/>
        </p:nvSpPr>
        <p:spPr>
          <a:xfrm>
            <a:off x="9730605" y="3276153"/>
            <a:ext cx="1896562" cy="307849"/>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dirty="0">
                <a:solidFill>
                  <a:schemeClr val="tx1"/>
                </a:solidFill>
                <a:latin typeface="Lucida Sans" charset="0"/>
                <a:ea typeface="Lucida Sans" charset="0"/>
                <a:cs typeface="Lucida Sans" charset="0"/>
              </a:rPr>
              <a:t> Photosynthesis (biological pump)</a:t>
            </a:r>
          </a:p>
        </p:txBody>
      </p:sp>
      <p:cxnSp>
        <p:nvCxnSpPr>
          <p:cNvPr id="77" name="Straight Arrow Connector 76"/>
          <p:cNvCxnSpPr>
            <a:stCxn id="54" idx="3"/>
            <a:endCxn id="76" idx="1"/>
          </p:cNvCxnSpPr>
          <p:nvPr/>
        </p:nvCxnSpPr>
        <p:spPr>
          <a:xfrm>
            <a:off x="9307286" y="3430078"/>
            <a:ext cx="4233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stCxn id="76" idx="3"/>
            <a:endCxn id="6" idx="3"/>
          </p:cNvCxnSpPr>
          <p:nvPr/>
        </p:nvCxnSpPr>
        <p:spPr>
          <a:xfrm flipH="1" flipV="1">
            <a:off x="2575109" y="1854002"/>
            <a:ext cx="9052058" cy="1576076"/>
          </a:xfrm>
          <a:prstGeom prst="bentConnector3">
            <a:avLst>
              <a:gd name="adj1" fmla="val -2525"/>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3083115" y="1852132"/>
            <a:ext cx="4273927" cy="261610"/>
          </a:xfrm>
          <a:prstGeom prst="rect">
            <a:avLst/>
          </a:prstGeom>
          <a:noFill/>
        </p:spPr>
        <p:txBody>
          <a:bodyPr wrap="none" rtlCol="0">
            <a:spAutoFit/>
          </a:bodyPr>
          <a:lstStyle/>
          <a:p>
            <a:r>
              <a:rPr lang="en-US" sz="1100" b="1" i="1" dirty="0">
                <a:solidFill>
                  <a:schemeClr val="accent1"/>
                </a:solidFill>
                <a:latin typeface="Lucida Sans" charset="0"/>
                <a:ea typeface="Lucida Sans" charset="0"/>
                <a:cs typeface="Lucida Sans" charset="0"/>
              </a:rPr>
              <a:t>Feedback loops that amplify or reduce the </a:t>
            </a:r>
            <a:r>
              <a:rPr lang="en-US" sz="1100" b="1" i="1">
                <a:solidFill>
                  <a:schemeClr val="accent1"/>
                </a:solidFill>
                <a:latin typeface="Lucida Sans" charset="0"/>
                <a:ea typeface="Lucida Sans" charset="0"/>
                <a:cs typeface="Lucida Sans" charset="0"/>
              </a:rPr>
              <a:t>initial change</a:t>
            </a:r>
            <a:endParaRPr lang="en-US" sz="1100" b="1" i="1" dirty="0">
              <a:solidFill>
                <a:schemeClr val="accent1"/>
              </a:solidFill>
              <a:latin typeface="Lucida Sans" charset="0"/>
              <a:ea typeface="Lucida Sans" charset="0"/>
              <a:cs typeface="Lucida Sans" charset="0"/>
            </a:endParaRPr>
          </a:p>
        </p:txBody>
      </p:sp>
      <p:sp>
        <p:nvSpPr>
          <p:cNvPr id="84" name="Rounded Rectangle 83"/>
          <p:cNvSpPr/>
          <p:nvPr/>
        </p:nvSpPr>
        <p:spPr>
          <a:xfrm>
            <a:off x="7410724" y="5835963"/>
            <a:ext cx="1896562" cy="307849"/>
          </a:xfrm>
          <a:prstGeom prst="roundRect">
            <a:avLst>
              <a:gd name="adj" fmla="val 49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dirty="0">
                <a:solidFill>
                  <a:schemeClr val="tx1"/>
                </a:solidFill>
                <a:latin typeface="Lucida Sans" charset="0"/>
                <a:ea typeface="Lucida Sans" charset="0"/>
                <a:cs typeface="Lucida Sans" charset="0"/>
              </a:rPr>
              <a:t>Economic cost of disasters</a:t>
            </a:r>
          </a:p>
        </p:txBody>
      </p:sp>
      <p:cxnSp>
        <p:nvCxnSpPr>
          <p:cNvPr id="85" name="Elbow Connector 84"/>
          <p:cNvCxnSpPr>
            <a:stCxn id="24" idx="3"/>
            <a:endCxn id="84" idx="1"/>
          </p:cNvCxnSpPr>
          <p:nvPr/>
        </p:nvCxnSpPr>
        <p:spPr>
          <a:xfrm>
            <a:off x="6983823" y="4261494"/>
            <a:ext cx="426901" cy="172839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91" name="Rounded Rectangle 90"/>
          <p:cNvSpPr/>
          <p:nvPr/>
        </p:nvSpPr>
        <p:spPr>
          <a:xfrm>
            <a:off x="7410724" y="4985191"/>
            <a:ext cx="1896562" cy="307849"/>
          </a:xfrm>
          <a:prstGeom prst="roundRect">
            <a:avLst>
              <a:gd name="adj" fmla="val 49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dirty="0">
                <a:solidFill>
                  <a:schemeClr val="tx1"/>
                </a:solidFill>
                <a:latin typeface="Lucida Sans" charset="0"/>
                <a:ea typeface="Lucida Sans" charset="0"/>
                <a:cs typeface="Lucida Sans" charset="0"/>
              </a:rPr>
              <a:t>Migration / displacement</a:t>
            </a:r>
          </a:p>
        </p:txBody>
      </p:sp>
      <p:sp>
        <p:nvSpPr>
          <p:cNvPr id="92" name="Rounded Rectangle 91"/>
          <p:cNvSpPr/>
          <p:nvPr/>
        </p:nvSpPr>
        <p:spPr>
          <a:xfrm>
            <a:off x="7410724" y="6218036"/>
            <a:ext cx="1896562" cy="307849"/>
          </a:xfrm>
          <a:prstGeom prst="roundRect">
            <a:avLst>
              <a:gd name="adj" fmla="val 49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dirty="0">
                <a:solidFill>
                  <a:schemeClr val="tx1"/>
                </a:solidFill>
                <a:latin typeface="Lucida Sans" charset="0"/>
                <a:ea typeface="Lucida Sans" charset="0"/>
                <a:cs typeface="Lucida Sans" charset="0"/>
              </a:rPr>
              <a:t>Changing patterns of food production</a:t>
            </a:r>
          </a:p>
        </p:txBody>
      </p:sp>
      <p:sp>
        <p:nvSpPr>
          <p:cNvPr id="94" name="Rounded Rectangle 93"/>
          <p:cNvSpPr/>
          <p:nvPr/>
        </p:nvSpPr>
        <p:spPr>
          <a:xfrm>
            <a:off x="3008089" y="4989590"/>
            <a:ext cx="4497116" cy="689922"/>
          </a:xfrm>
          <a:prstGeom prst="roundRect">
            <a:avLst>
              <a:gd name="adj" fmla="val 49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b="1" dirty="0">
                <a:solidFill>
                  <a:schemeClr val="tx1"/>
                </a:solidFill>
                <a:latin typeface="Lucida Sans" charset="0"/>
                <a:ea typeface="Lucida Sans" charset="0"/>
                <a:cs typeface="Lucida Sans" charset="0"/>
              </a:rPr>
              <a:t>Social impacts</a:t>
            </a:r>
          </a:p>
        </p:txBody>
      </p:sp>
      <p:sp>
        <p:nvSpPr>
          <p:cNvPr id="97" name="Rounded Rectangle 96"/>
          <p:cNvSpPr/>
          <p:nvPr/>
        </p:nvSpPr>
        <p:spPr>
          <a:xfrm>
            <a:off x="4797631" y="3688708"/>
            <a:ext cx="2186192" cy="307849"/>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dirty="0">
                <a:solidFill>
                  <a:schemeClr val="tx1"/>
                </a:solidFill>
                <a:latin typeface="Lucida Sans" charset="0"/>
                <a:ea typeface="Lucida Sans" charset="0"/>
                <a:cs typeface="Lucida Sans" charset="0"/>
              </a:rPr>
              <a:t>Ecosystem distribution</a:t>
            </a:r>
          </a:p>
        </p:txBody>
      </p:sp>
      <p:cxnSp>
        <p:nvCxnSpPr>
          <p:cNvPr id="111" name="Elbow Connector 110"/>
          <p:cNvCxnSpPr>
            <a:stCxn id="97" idx="3"/>
            <a:endCxn id="91" idx="1"/>
          </p:cNvCxnSpPr>
          <p:nvPr/>
        </p:nvCxnSpPr>
        <p:spPr>
          <a:xfrm>
            <a:off x="6983823" y="3842633"/>
            <a:ext cx="426901" cy="129648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stCxn id="97" idx="3"/>
            <a:endCxn id="92" idx="1"/>
          </p:cNvCxnSpPr>
          <p:nvPr/>
        </p:nvCxnSpPr>
        <p:spPr>
          <a:xfrm>
            <a:off x="6983823" y="3842633"/>
            <a:ext cx="426901" cy="252932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21" name="Rounded Rectangle 120"/>
          <p:cNvSpPr/>
          <p:nvPr/>
        </p:nvSpPr>
        <p:spPr>
          <a:xfrm>
            <a:off x="7407142" y="5371663"/>
            <a:ext cx="1896562" cy="307849"/>
          </a:xfrm>
          <a:prstGeom prst="roundRect">
            <a:avLst>
              <a:gd name="adj" fmla="val 49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dirty="0">
                <a:solidFill>
                  <a:schemeClr val="tx1"/>
                </a:solidFill>
                <a:latin typeface="Lucida Sans" charset="0"/>
                <a:ea typeface="Lucida Sans" charset="0"/>
                <a:cs typeface="Lucida Sans" charset="0"/>
              </a:rPr>
              <a:t>Developing world development</a:t>
            </a:r>
          </a:p>
        </p:txBody>
      </p:sp>
      <p:sp>
        <p:nvSpPr>
          <p:cNvPr id="51" name="Rounded Rectangle 50"/>
          <p:cNvSpPr/>
          <p:nvPr/>
        </p:nvSpPr>
        <p:spPr>
          <a:xfrm>
            <a:off x="9730605" y="2729554"/>
            <a:ext cx="1896562" cy="307849"/>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dirty="0">
                <a:solidFill>
                  <a:schemeClr val="tx1"/>
                </a:solidFill>
                <a:latin typeface="Lucida Sans" charset="0"/>
                <a:ea typeface="Lucida Sans" charset="0"/>
                <a:cs typeface="Lucida Sans" charset="0"/>
              </a:rPr>
              <a:t>Changing global energy distribution</a:t>
            </a:r>
          </a:p>
        </p:txBody>
      </p:sp>
      <p:cxnSp>
        <p:nvCxnSpPr>
          <p:cNvPr id="52" name="Straight Arrow Connector 51"/>
          <p:cNvCxnSpPr>
            <a:stCxn id="22" idx="3"/>
            <a:endCxn id="51" idx="1"/>
          </p:cNvCxnSpPr>
          <p:nvPr/>
        </p:nvCxnSpPr>
        <p:spPr>
          <a:xfrm flipV="1">
            <a:off x="9307286" y="2883479"/>
            <a:ext cx="423319" cy="20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22" idx="2"/>
            <a:endCxn id="54" idx="0"/>
          </p:cNvCxnSpPr>
          <p:nvPr/>
        </p:nvCxnSpPr>
        <p:spPr>
          <a:xfrm>
            <a:off x="8359005" y="3039408"/>
            <a:ext cx="0" cy="2367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Rounded Rectangle 59"/>
          <p:cNvSpPr/>
          <p:nvPr/>
        </p:nvSpPr>
        <p:spPr>
          <a:xfrm>
            <a:off x="7407142" y="3688707"/>
            <a:ext cx="1896562" cy="307849"/>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dirty="0">
                <a:solidFill>
                  <a:schemeClr val="tx1"/>
                </a:solidFill>
                <a:latin typeface="Lucida Sans" charset="0"/>
                <a:ea typeface="Lucida Sans" charset="0"/>
                <a:cs typeface="Lucida Sans" charset="0"/>
              </a:rPr>
              <a:t>Changes to vegetation</a:t>
            </a:r>
          </a:p>
        </p:txBody>
      </p:sp>
      <p:cxnSp>
        <p:nvCxnSpPr>
          <p:cNvPr id="66" name="Elbow Connector 65"/>
          <p:cNvCxnSpPr>
            <a:stCxn id="60" idx="3"/>
            <a:endCxn id="76" idx="1"/>
          </p:cNvCxnSpPr>
          <p:nvPr/>
        </p:nvCxnSpPr>
        <p:spPr>
          <a:xfrm flipV="1">
            <a:off x="9303704" y="3430078"/>
            <a:ext cx="426901" cy="41255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97" idx="3"/>
            <a:endCxn id="60" idx="1"/>
          </p:cNvCxnSpPr>
          <p:nvPr/>
        </p:nvCxnSpPr>
        <p:spPr>
          <a:xfrm flipV="1">
            <a:off x="6983823" y="3842632"/>
            <a:ext cx="423319"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51" idx="3"/>
            <a:endCxn id="6" idx="3"/>
          </p:cNvCxnSpPr>
          <p:nvPr/>
        </p:nvCxnSpPr>
        <p:spPr>
          <a:xfrm flipH="1" flipV="1">
            <a:off x="2575109" y="1854002"/>
            <a:ext cx="9052058" cy="1029477"/>
          </a:xfrm>
          <a:prstGeom prst="bentConnector3">
            <a:avLst>
              <a:gd name="adj1" fmla="val -2525"/>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327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Climate?</a:t>
            </a:r>
          </a:p>
        </p:txBody>
      </p:sp>
      <p:sp>
        <p:nvSpPr>
          <p:cNvPr id="5" name="Slide Number Placeholder 4"/>
          <p:cNvSpPr>
            <a:spLocks noGrp="1"/>
          </p:cNvSpPr>
          <p:nvPr>
            <p:ph type="sldNum" sz="quarter" idx="12"/>
          </p:nvPr>
        </p:nvSpPr>
        <p:spPr/>
        <p:txBody>
          <a:bodyPr/>
          <a:lstStyle/>
          <a:p>
            <a:fld id="{4E85AB73-56D2-1C41-8ADB-79B9069DE6DF}" type="slidenum">
              <a:rPr lang="en-US" smtClean="0"/>
              <a:t>3</a:t>
            </a:fld>
            <a:endParaRPr lang="en-US"/>
          </a:p>
        </p:txBody>
      </p:sp>
      <p:sp>
        <p:nvSpPr>
          <p:cNvPr id="25" name="Footer Placeholder 35"/>
          <p:cNvSpPr>
            <a:spLocks noGrp="1"/>
          </p:cNvSpPr>
          <p:nvPr>
            <p:ph type="ftr" sz="quarter" idx="3"/>
          </p:nvPr>
        </p:nvSpPr>
        <p:spPr>
          <a:xfrm>
            <a:off x="381001" y="6451763"/>
            <a:ext cx="4114800" cy="261610"/>
          </a:xfrm>
          <a:prstGeom prst="rect">
            <a:avLst/>
          </a:prstGeom>
          <a:noFill/>
        </p:spPr>
        <p:txBody>
          <a:bodyPr wrap="square" rtlCol="0">
            <a:spAutoFit/>
          </a:bodyPr>
          <a:lstStyle/>
          <a:p>
            <a:r>
              <a:rPr lang="en-US" sz="1100">
                <a:latin typeface="Lucida Sans" charset="0"/>
                <a:ea typeface="Lucida Sans" charset="0"/>
                <a:cs typeface="Lucida Sans" charset="0"/>
              </a:rPr>
              <a:t>www.climatecloud.org</a:t>
            </a:r>
            <a:endParaRPr lang="en-US" sz="1100" dirty="0">
              <a:latin typeface="Lucida Sans" charset="0"/>
              <a:ea typeface="Lucida Sans" charset="0"/>
              <a:cs typeface="Lucida Sans" charset="0"/>
            </a:endParaRPr>
          </a:p>
        </p:txBody>
      </p:sp>
      <p:sp>
        <p:nvSpPr>
          <p:cNvPr id="7" name="Right Arrow 6"/>
          <p:cNvSpPr/>
          <p:nvPr/>
        </p:nvSpPr>
        <p:spPr>
          <a:xfrm>
            <a:off x="645884" y="1341230"/>
            <a:ext cx="10515600" cy="315686"/>
          </a:xfrm>
          <a:prstGeom prst="right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latin typeface="Lucida Sans" charset="0"/>
                <a:ea typeface="Lucida Sans" charset="0"/>
                <a:cs typeface="Lucida Sans" charset="0"/>
              </a:rPr>
              <a:t>Time</a:t>
            </a:r>
          </a:p>
        </p:txBody>
      </p:sp>
      <p:sp>
        <p:nvSpPr>
          <p:cNvPr id="8" name="TextBox 7"/>
          <p:cNvSpPr txBox="1"/>
          <p:nvPr/>
        </p:nvSpPr>
        <p:spPr>
          <a:xfrm>
            <a:off x="988786" y="1742202"/>
            <a:ext cx="1240970" cy="600164"/>
          </a:xfrm>
          <a:prstGeom prst="rect">
            <a:avLst/>
          </a:prstGeom>
          <a:noFill/>
        </p:spPr>
        <p:txBody>
          <a:bodyPr wrap="square" rtlCol="0">
            <a:spAutoFit/>
          </a:bodyPr>
          <a:lstStyle>
            <a:defPPr>
              <a:defRPr lang="en-US"/>
            </a:defPPr>
            <a:lvl1pPr algn="ctr">
              <a:defRPr sz="1100">
                <a:solidFill>
                  <a:schemeClr val="accent1"/>
                </a:solidFill>
                <a:latin typeface="Lucida Sans" charset="0"/>
                <a:ea typeface="Lucida Sans" charset="0"/>
                <a:cs typeface="Lucida Sans" charset="0"/>
              </a:defRPr>
            </a:lvl1pPr>
          </a:lstStyle>
          <a:p>
            <a:r>
              <a:rPr lang="en-US" dirty="0"/>
              <a:t>Tens of thousands of years</a:t>
            </a:r>
          </a:p>
        </p:txBody>
      </p:sp>
      <p:sp>
        <p:nvSpPr>
          <p:cNvPr id="9" name="TextBox 8"/>
          <p:cNvSpPr txBox="1"/>
          <p:nvPr/>
        </p:nvSpPr>
        <p:spPr>
          <a:xfrm>
            <a:off x="6677507" y="1742203"/>
            <a:ext cx="1240970" cy="261610"/>
          </a:xfrm>
          <a:prstGeom prst="rect">
            <a:avLst/>
          </a:prstGeom>
          <a:noFill/>
        </p:spPr>
        <p:txBody>
          <a:bodyPr wrap="square" rtlCol="0">
            <a:spAutoFit/>
          </a:bodyPr>
          <a:lstStyle>
            <a:defPPr>
              <a:defRPr lang="en-US"/>
            </a:defPPr>
            <a:lvl1pPr algn="ctr">
              <a:defRPr sz="1100">
                <a:solidFill>
                  <a:schemeClr val="accent1"/>
                </a:solidFill>
                <a:latin typeface="Lucida Sans" charset="0"/>
                <a:ea typeface="Lucida Sans" charset="0"/>
                <a:cs typeface="Lucida Sans" charset="0"/>
              </a:defRPr>
            </a:lvl1pPr>
          </a:lstStyle>
          <a:p>
            <a:r>
              <a:rPr lang="en-US" dirty="0"/>
              <a:t>Every few years</a:t>
            </a:r>
          </a:p>
        </p:txBody>
      </p:sp>
      <p:sp>
        <p:nvSpPr>
          <p:cNvPr id="10" name="TextBox 9"/>
          <p:cNvSpPr txBox="1"/>
          <p:nvPr/>
        </p:nvSpPr>
        <p:spPr>
          <a:xfrm>
            <a:off x="9920514" y="1742203"/>
            <a:ext cx="1240970" cy="430887"/>
          </a:xfrm>
          <a:prstGeom prst="rect">
            <a:avLst/>
          </a:prstGeom>
          <a:noFill/>
        </p:spPr>
        <p:txBody>
          <a:bodyPr wrap="square" rtlCol="0">
            <a:spAutoFit/>
          </a:bodyPr>
          <a:lstStyle>
            <a:defPPr>
              <a:defRPr lang="en-US"/>
            </a:defPPr>
            <a:lvl1pPr algn="ctr">
              <a:defRPr sz="1100">
                <a:solidFill>
                  <a:schemeClr val="accent1"/>
                </a:solidFill>
                <a:latin typeface="Lucida Sans" charset="0"/>
                <a:ea typeface="Lucida Sans" charset="0"/>
                <a:cs typeface="Lucida Sans" charset="0"/>
              </a:defRPr>
            </a:lvl1pPr>
          </a:lstStyle>
          <a:p>
            <a:r>
              <a:rPr lang="en-US" dirty="0"/>
              <a:t>Days and weeks</a:t>
            </a:r>
          </a:p>
        </p:txBody>
      </p:sp>
      <p:sp>
        <p:nvSpPr>
          <p:cNvPr id="11" name="TextBox 10"/>
          <p:cNvSpPr txBox="1"/>
          <p:nvPr/>
        </p:nvSpPr>
        <p:spPr>
          <a:xfrm>
            <a:off x="8679544" y="1742202"/>
            <a:ext cx="1240970" cy="261610"/>
          </a:xfrm>
          <a:prstGeom prst="rect">
            <a:avLst/>
          </a:prstGeom>
          <a:noFill/>
        </p:spPr>
        <p:txBody>
          <a:bodyPr wrap="square" rtlCol="0">
            <a:spAutoFit/>
          </a:bodyPr>
          <a:lstStyle>
            <a:defPPr>
              <a:defRPr lang="en-US"/>
            </a:defPPr>
            <a:lvl1pPr algn="ctr">
              <a:defRPr sz="1100">
                <a:solidFill>
                  <a:schemeClr val="accent1"/>
                </a:solidFill>
                <a:latin typeface="Lucida Sans" charset="0"/>
                <a:ea typeface="Lucida Sans" charset="0"/>
                <a:cs typeface="Lucida Sans" charset="0"/>
              </a:defRPr>
            </a:lvl1pPr>
          </a:lstStyle>
          <a:p>
            <a:r>
              <a:rPr lang="en-US" dirty="0"/>
              <a:t>Months</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885" y="2473822"/>
            <a:ext cx="1981200" cy="1485900"/>
          </a:xfrm>
          <a:prstGeom prst="rect">
            <a:avLst/>
          </a:prstGeom>
        </p:spPr>
      </p:pic>
      <p:sp>
        <p:nvSpPr>
          <p:cNvPr id="13" name="TextBox 12"/>
          <p:cNvSpPr txBox="1"/>
          <p:nvPr/>
        </p:nvSpPr>
        <p:spPr>
          <a:xfrm>
            <a:off x="591457" y="4045010"/>
            <a:ext cx="2035628" cy="1107996"/>
          </a:xfrm>
          <a:prstGeom prst="rect">
            <a:avLst/>
          </a:prstGeom>
          <a:noFill/>
        </p:spPr>
        <p:txBody>
          <a:bodyPr wrap="square" rtlCol="0">
            <a:spAutoFit/>
          </a:bodyPr>
          <a:lstStyle/>
          <a:p>
            <a:pPr algn="ctr"/>
            <a:r>
              <a:rPr lang="en-US" sz="1100" dirty="0">
                <a:solidFill>
                  <a:schemeClr val="accent1"/>
                </a:solidFill>
                <a:latin typeface="Lucida Sans" charset="0"/>
                <a:ea typeface="Lucida Sans" charset="0"/>
                <a:cs typeface="Lucida Sans" charset="0"/>
              </a:rPr>
              <a:t>Ice advances and retreats as global temperatures fluctuate due to small changes in the amount of solar energy received by earth</a:t>
            </a:r>
          </a:p>
        </p:txBody>
      </p:sp>
      <p:sp>
        <p:nvSpPr>
          <p:cNvPr id="14" name="TextBox 13"/>
          <p:cNvSpPr txBox="1"/>
          <p:nvPr/>
        </p:nvSpPr>
        <p:spPr>
          <a:xfrm>
            <a:off x="4392441" y="1742202"/>
            <a:ext cx="1240970" cy="261610"/>
          </a:xfrm>
          <a:prstGeom prst="rect">
            <a:avLst/>
          </a:prstGeom>
          <a:noFill/>
        </p:spPr>
        <p:txBody>
          <a:bodyPr wrap="square" rtlCol="0">
            <a:spAutoFit/>
          </a:bodyPr>
          <a:lstStyle>
            <a:defPPr>
              <a:defRPr lang="en-US"/>
            </a:defPPr>
            <a:lvl1pPr algn="ctr">
              <a:defRPr sz="1100">
                <a:solidFill>
                  <a:schemeClr val="accent1"/>
                </a:solidFill>
                <a:latin typeface="Lucida Sans" charset="0"/>
                <a:ea typeface="Lucida Sans" charset="0"/>
                <a:cs typeface="Lucida Sans" charset="0"/>
              </a:defRPr>
            </a:lvl1pPr>
          </a:lstStyle>
          <a:p>
            <a:r>
              <a:rPr lang="en-US" dirty="0"/>
              <a:t>Decades</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457" y="2473822"/>
            <a:ext cx="1981200" cy="1485900"/>
          </a:xfrm>
          <a:prstGeom prst="rect">
            <a:avLst/>
          </a:prstGeom>
        </p:spPr>
      </p:pic>
      <p:sp>
        <p:nvSpPr>
          <p:cNvPr id="16" name="TextBox 15"/>
          <p:cNvSpPr txBox="1"/>
          <p:nvPr/>
        </p:nvSpPr>
        <p:spPr>
          <a:xfrm>
            <a:off x="3966029" y="4045010"/>
            <a:ext cx="2035628" cy="769441"/>
          </a:xfrm>
          <a:prstGeom prst="rect">
            <a:avLst/>
          </a:prstGeom>
          <a:noFill/>
        </p:spPr>
        <p:txBody>
          <a:bodyPr wrap="square" rtlCol="0">
            <a:spAutoFit/>
          </a:bodyPr>
          <a:lstStyle>
            <a:defPPr>
              <a:defRPr lang="en-US"/>
            </a:defPPr>
            <a:lvl1pPr algn="ctr">
              <a:defRPr sz="1100">
                <a:solidFill>
                  <a:schemeClr val="accent1"/>
                </a:solidFill>
                <a:latin typeface="Lucida Sans" charset="0"/>
                <a:ea typeface="Lucida Sans" charset="0"/>
                <a:cs typeface="Lucida Sans" charset="0"/>
              </a:defRPr>
            </a:lvl1pPr>
          </a:lstStyle>
          <a:p>
            <a:r>
              <a:rPr lang="en-US" dirty="0"/>
              <a:t>Volcanic eruptions release particles into the air, reflecting energy from the sun before it reaches earth </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6455" y="2473822"/>
            <a:ext cx="1981200" cy="1485900"/>
          </a:xfrm>
          <a:prstGeom prst="rect">
            <a:avLst/>
          </a:prstGeom>
        </p:spPr>
      </p:pic>
      <p:sp>
        <p:nvSpPr>
          <p:cNvPr id="19" name="TextBox 18"/>
          <p:cNvSpPr txBox="1"/>
          <p:nvPr/>
        </p:nvSpPr>
        <p:spPr>
          <a:xfrm>
            <a:off x="6252027" y="4053217"/>
            <a:ext cx="2035628" cy="769441"/>
          </a:xfrm>
          <a:prstGeom prst="rect">
            <a:avLst/>
          </a:prstGeom>
          <a:noFill/>
        </p:spPr>
        <p:txBody>
          <a:bodyPr wrap="square" rtlCol="0">
            <a:spAutoFit/>
          </a:bodyPr>
          <a:lstStyle>
            <a:defPPr>
              <a:defRPr lang="en-US"/>
            </a:defPPr>
            <a:lvl1pPr algn="ctr">
              <a:defRPr sz="1100">
                <a:solidFill>
                  <a:schemeClr val="accent1"/>
                </a:solidFill>
                <a:latin typeface="Lucida Sans" charset="0"/>
                <a:ea typeface="Lucida Sans" charset="0"/>
                <a:cs typeface="Lucida Sans" charset="0"/>
              </a:defRPr>
            </a:lvl1pPr>
          </a:lstStyle>
          <a:p>
            <a:r>
              <a:rPr lang="en-US" dirty="0"/>
              <a:t>Changes in ocean currents cause normal weather patterns to shift to a different state – El Nino</a:t>
            </a: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6475" y="2473822"/>
            <a:ext cx="1114425" cy="1485900"/>
          </a:xfrm>
          <a:prstGeom prst="rect">
            <a:avLst/>
          </a:prstGeom>
        </p:spPr>
      </p:pic>
      <p:sp>
        <p:nvSpPr>
          <p:cNvPr id="21" name="TextBox 20"/>
          <p:cNvSpPr txBox="1"/>
          <p:nvPr/>
        </p:nvSpPr>
        <p:spPr>
          <a:xfrm>
            <a:off x="8626474" y="4045009"/>
            <a:ext cx="1114425" cy="1107996"/>
          </a:xfrm>
          <a:prstGeom prst="rect">
            <a:avLst/>
          </a:prstGeom>
          <a:noFill/>
        </p:spPr>
        <p:txBody>
          <a:bodyPr wrap="square" rtlCol="0">
            <a:spAutoFit/>
          </a:bodyPr>
          <a:lstStyle>
            <a:defPPr>
              <a:defRPr lang="en-US"/>
            </a:defPPr>
            <a:lvl1pPr algn="ctr">
              <a:defRPr sz="1100">
                <a:solidFill>
                  <a:schemeClr val="accent1"/>
                </a:solidFill>
                <a:latin typeface="Lucida Sans" charset="0"/>
                <a:ea typeface="Lucida Sans" charset="0"/>
                <a:cs typeface="Lucida Sans" charset="0"/>
              </a:defRPr>
            </a:lvl1pPr>
          </a:lstStyle>
          <a:p>
            <a:r>
              <a:rPr lang="en-US" dirty="0"/>
              <a:t>Seasons result from the earth’s rotation around a tilted axis</a:t>
            </a:r>
          </a:p>
        </p:txBody>
      </p:sp>
      <p:pic>
        <p:nvPicPr>
          <p:cNvPr id="22" name="Picture 21"/>
          <p:cNvPicPr>
            <a:picLocks noChangeAspect="1"/>
          </p:cNvPicPr>
          <p:nvPr/>
        </p:nvPicPr>
        <p:blipFill>
          <a:blip r:embed="rId6"/>
          <a:stretch>
            <a:fillRect/>
          </a:stretch>
        </p:blipFill>
        <p:spPr>
          <a:xfrm>
            <a:off x="9897041" y="2473823"/>
            <a:ext cx="1377872" cy="1485900"/>
          </a:xfrm>
          <a:prstGeom prst="rect">
            <a:avLst/>
          </a:prstGeom>
        </p:spPr>
      </p:pic>
      <p:sp>
        <p:nvSpPr>
          <p:cNvPr id="23" name="TextBox 22"/>
          <p:cNvSpPr txBox="1"/>
          <p:nvPr/>
        </p:nvSpPr>
        <p:spPr>
          <a:xfrm>
            <a:off x="9983786" y="4053217"/>
            <a:ext cx="1114425" cy="1277273"/>
          </a:xfrm>
          <a:prstGeom prst="rect">
            <a:avLst/>
          </a:prstGeom>
          <a:noFill/>
        </p:spPr>
        <p:txBody>
          <a:bodyPr wrap="square" rtlCol="0">
            <a:spAutoFit/>
          </a:bodyPr>
          <a:lstStyle>
            <a:defPPr>
              <a:defRPr lang="en-US"/>
            </a:defPPr>
            <a:lvl1pPr algn="ctr">
              <a:defRPr sz="1100">
                <a:solidFill>
                  <a:schemeClr val="accent1"/>
                </a:solidFill>
                <a:latin typeface="Lucida Sans" charset="0"/>
                <a:ea typeface="Lucida Sans" charset="0"/>
                <a:cs typeface="Lucida Sans" charset="0"/>
              </a:defRPr>
            </a:lvl1pPr>
          </a:lstStyle>
          <a:p>
            <a:r>
              <a:rPr lang="en-US" dirty="0"/>
              <a:t>Weather is the result of short term interactions between earth systems</a:t>
            </a:r>
          </a:p>
        </p:txBody>
      </p:sp>
      <p:sp>
        <p:nvSpPr>
          <p:cNvPr id="24" name="TextBox 23"/>
          <p:cNvSpPr txBox="1"/>
          <p:nvPr/>
        </p:nvSpPr>
        <p:spPr>
          <a:xfrm>
            <a:off x="2869972" y="5210494"/>
            <a:ext cx="5887132" cy="400110"/>
          </a:xfrm>
          <a:prstGeom prst="rect">
            <a:avLst/>
          </a:prstGeom>
          <a:noFill/>
        </p:spPr>
        <p:txBody>
          <a:bodyPr wrap="square" rtlCol="0">
            <a:spAutoFit/>
          </a:bodyPr>
          <a:lstStyle>
            <a:defPPr>
              <a:defRPr lang="en-US"/>
            </a:defPPr>
            <a:lvl1pPr algn="ctr">
              <a:defRPr sz="1100">
                <a:solidFill>
                  <a:schemeClr val="accent1"/>
                </a:solidFill>
                <a:latin typeface="Lucida Sans" charset="0"/>
                <a:ea typeface="Lucida Sans" charset="0"/>
                <a:cs typeface="Lucida Sans" charset="0"/>
              </a:defRPr>
            </a:lvl1pPr>
          </a:lstStyle>
          <a:p>
            <a:r>
              <a:rPr lang="en-US" sz="2000" dirty="0"/>
              <a:t>Climate = average weather over long periods </a:t>
            </a:r>
          </a:p>
        </p:txBody>
      </p:sp>
      <p:sp>
        <p:nvSpPr>
          <p:cNvPr id="26" name="Rounded Rectangle 25"/>
          <p:cNvSpPr/>
          <p:nvPr/>
        </p:nvSpPr>
        <p:spPr>
          <a:xfrm>
            <a:off x="591457" y="5823068"/>
            <a:ext cx="11153504" cy="357722"/>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200" dirty="0">
                <a:solidFill>
                  <a:schemeClr val="accent1"/>
                </a:solidFill>
                <a:latin typeface="Lucida Sans" charset="0"/>
                <a:ea typeface="Lucida Sans" charset="0"/>
                <a:cs typeface="Lucida Sans" charset="0"/>
              </a:rPr>
              <a:t>What has the weather been like today?  How is this different to climate?</a:t>
            </a:r>
          </a:p>
        </p:txBody>
      </p:sp>
    </p:spTree>
    <p:extLst>
      <p:ext uri="{BB962C8B-B14F-4D97-AF65-F5344CB8AC3E}">
        <p14:creationId xmlns:p14="http://schemas.microsoft.com/office/powerpoint/2010/main" val="580121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 loops</a:t>
            </a:r>
          </a:p>
        </p:txBody>
      </p:sp>
      <p:sp>
        <p:nvSpPr>
          <p:cNvPr id="4" name="Slide Number Placeholder 3"/>
          <p:cNvSpPr>
            <a:spLocks noGrp="1"/>
          </p:cNvSpPr>
          <p:nvPr>
            <p:ph type="sldNum" sz="quarter" idx="12"/>
          </p:nvPr>
        </p:nvSpPr>
        <p:spPr/>
        <p:txBody>
          <a:bodyPr/>
          <a:lstStyle/>
          <a:p>
            <a:fld id="{4E85AB73-56D2-1C41-8ADB-79B9069DE6DF}" type="slidenum">
              <a:rPr lang="en-US" smtClean="0"/>
              <a:t>30</a:t>
            </a:fld>
            <a:endParaRPr lang="en-US"/>
          </a:p>
        </p:txBody>
      </p:sp>
      <p:sp>
        <p:nvSpPr>
          <p:cNvPr id="5" name="Footer Placeholder 4"/>
          <p:cNvSpPr>
            <a:spLocks noGrp="1"/>
          </p:cNvSpPr>
          <p:nvPr>
            <p:ph type="ftr" sz="quarter" idx="3"/>
          </p:nvPr>
        </p:nvSpPr>
        <p:spPr/>
        <p:txBody>
          <a:bodyPr vert="horz" lIns="91440" tIns="45720" rIns="91440" bIns="45720" rtlCol="0" anchor="ctr"/>
          <a:lstStyle/>
          <a:p>
            <a:r>
              <a:rPr lang="en-US">
                <a:latin typeface="Lucida Sans" charset="0"/>
                <a:ea typeface="Lucida Sans" charset="0"/>
                <a:cs typeface="Lucida Sans" charset="0"/>
              </a:rPr>
              <a:t>www.climatecloud.org</a:t>
            </a:r>
            <a:endParaRPr lang="en-US" dirty="0">
              <a:latin typeface="Lucida Sans" charset="0"/>
              <a:ea typeface="Lucida Sans" charset="0"/>
              <a:cs typeface="Lucida Sans"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0859" y="2084112"/>
            <a:ext cx="9507753" cy="3896273"/>
          </a:xfrm>
          <a:prstGeom prst="rect">
            <a:avLst/>
          </a:prstGeom>
        </p:spPr>
      </p:pic>
      <p:sp>
        <p:nvSpPr>
          <p:cNvPr id="7" name="TextBox 6"/>
          <p:cNvSpPr txBox="1"/>
          <p:nvPr/>
        </p:nvSpPr>
        <p:spPr>
          <a:xfrm>
            <a:off x="529771" y="1191591"/>
            <a:ext cx="11094670" cy="646331"/>
          </a:xfrm>
          <a:prstGeom prst="rect">
            <a:avLst/>
          </a:prstGeom>
          <a:noFill/>
        </p:spPr>
        <p:txBody>
          <a:bodyPr wrap="square" rtlCol="0">
            <a:spAutoFit/>
          </a:bodyPr>
          <a:lstStyle/>
          <a:p>
            <a:r>
              <a:rPr lang="en-US" sz="1200" dirty="0">
                <a:latin typeface="Lucida Sans" charset="0"/>
                <a:ea typeface="Lucida Sans" charset="0"/>
                <a:cs typeface="Lucida Sans" charset="0"/>
              </a:rPr>
              <a:t>Due to the complex interactions between the earth’s systems, an initial change in temperature has multiple secondary effects.  Some of these effects act to increase (positive feedback) or decrease (negative feedback) the initial temperature change.   </a:t>
            </a:r>
          </a:p>
          <a:p>
            <a:r>
              <a:rPr lang="en-US" sz="1200" dirty="0">
                <a:latin typeface="Lucida Sans" charset="0"/>
                <a:ea typeface="Lucida Sans" charset="0"/>
                <a:cs typeface="Lucida Sans" charset="0"/>
              </a:rPr>
              <a:t> </a:t>
            </a:r>
          </a:p>
        </p:txBody>
      </p:sp>
    </p:spTree>
    <p:extLst>
      <p:ext uri="{BB962C8B-B14F-4D97-AF65-F5344CB8AC3E}">
        <p14:creationId xmlns:p14="http://schemas.microsoft.com/office/powerpoint/2010/main" val="191904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B1A9A-9374-4410-B9A3-077BD3C45076}"/>
              </a:ext>
            </a:extLst>
          </p:cNvPr>
          <p:cNvSpPr>
            <a:spLocks noGrp="1"/>
          </p:cNvSpPr>
          <p:nvPr>
            <p:ph type="title"/>
          </p:nvPr>
        </p:nvSpPr>
        <p:spPr/>
        <p:txBody>
          <a:bodyPr/>
          <a:lstStyle/>
          <a:p>
            <a:r>
              <a:rPr lang="en-GB" dirty="0"/>
              <a:t>Impacts of a changing climate</a:t>
            </a:r>
          </a:p>
        </p:txBody>
      </p:sp>
      <p:sp>
        <p:nvSpPr>
          <p:cNvPr id="5" name="Slide Number Placeholder 4">
            <a:extLst>
              <a:ext uri="{FF2B5EF4-FFF2-40B4-BE49-F238E27FC236}">
                <a16:creationId xmlns:a16="http://schemas.microsoft.com/office/drawing/2014/main" id="{E002E81B-E682-44FB-9852-7191F89F15EE}"/>
              </a:ext>
            </a:extLst>
          </p:cNvPr>
          <p:cNvSpPr>
            <a:spLocks noGrp="1"/>
          </p:cNvSpPr>
          <p:nvPr>
            <p:ph type="sldNum" sz="quarter" idx="12"/>
          </p:nvPr>
        </p:nvSpPr>
        <p:spPr/>
        <p:txBody>
          <a:bodyPr/>
          <a:lstStyle/>
          <a:p>
            <a:fld id="{4E85AB73-56D2-1C41-8ADB-79B9069DE6DF}" type="slidenum">
              <a:rPr lang="en-US" smtClean="0"/>
              <a:t>31</a:t>
            </a:fld>
            <a:endParaRPr lang="en-US"/>
          </a:p>
        </p:txBody>
      </p:sp>
      <p:sp>
        <p:nvSpPr>
          <p:cNvPr id="7" name="Footer Placeholder 35"/>
          <p:cNvSpPr>
            <a:spLocks noGrp="1"/>
          </p:cNvSpPr>
          <p:nvPr>
            <p:ph type="ftr" sz="quarter" idx="3"/>
          </p:nvPr>
        </p:nvSpPr>
        <p:spPr>
          <a:prstGeom prst="rect">
            <a:avLst/>
          </a:prstGeom>
        </p:spPr>
        <p:txBody>
          <a:bodyPr vert="horz" lIns="91440" tIns="45720" rIns="91440" bIns="45720" rtlCol="0" anchor="ctr"/>
          <a:lstStyle/>
          <a:p>
            <a:r>
              <a:rPr lang="en-US">
                <a:latin typeface="Lucida Sans" charset="0"/>
                <a:ea typeface="Lucida Sans" charset="0"/>
                <a:cs typeface="Lucida Sans" charset="0"/>
              </a:rPr>
              <a:t>www.climatecloud.org</a:t>
            </a:r>
            <a:endParaRPr lang="en-US" dirty="0">
              <a:latin typeface="Lucida Sans" charset="0"/>
              <a:ea typeface="Lucida Sans" charset="0"/>
              <a:cs typeface="Lucida Sans"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997233308"/>
              </p:ext>
            </p:extLst>
          </p:nvPr>
        </p:nvGraphicFramePr>
        <p:xfrm>
          <a:off x="591457" y="1866733"/>
          <a:ext cx="11153504" cy="4500441"/>
        </p:xfrm>
        <a:graphic>
          <a:graphicData uri="http://schemas.openxmlformats.org/drawingml/2006/table">
            <a:tbl>
              <a:tblPr firstRow="1" bandRow="1">
                <a:tableStyleId>{5C22544A-7EE6-4342-B048-85BDC9FD1C3A}</a:tableStyleId>
              </a:tblPr>
              <a:tblGrid>
                <a:gridCol w="2365103">
                  <a:extLst>
                    <a:ext uri="{9D8B030D-6E8A-4147-A177-3AD203B41FA5}">
                      <a16:colId xmlns:a16="http://schemas.microsoft.com/office/drawing/2014/main" val="20000"/>
                    </a:ext>
                  </a:extLst>
                </a:gridCol>
                <a:gridCol w="2929467">
                  <a:extLst>
                    <a:ext uri="{9D8B030D-6E8A-4147-A177-3AD203B41FA5}">
                      <a16:colId xmlns:a16="http://schemas.microsoft.com/office/drawing/2014/main" val="20001"/>
                    </a:ext>
                  </a:extLst>
                </a:gridCol>
                <a:gridCol w="2929467">
                  <a:extLst>
                    <a:ext uri="{9D8B030D-6E8A-4147-A177-3AD203B41FA5}">
                      <a16:colId xmlns:a16="http://schemas.microsoft.com/office/drawing/2014/main" val="20002"/>
                    </a:ext>
                  </a:extLst>
                </a:gridCol>
                <a:gridCol w="2929467">
                  <a:extLst>
                    <a:ext uri="{9D8B030D-6E8A-4147-A177-3AD203B41FA5}">
                      <a16:colId xmlns:a16="http://schemas.microsoft.com/office/drawing/2014/main" val="20003"/>
                    </a:ext>
                  </a:extLst>
                </a:gridCol>
              </a:tblGrid>
              <a:tr h="318289">
                <a:tc>
                  <a:txBody>
                    <a:bodyPr/>
                    <a:lstStyle/>
                    <a:p>
                      <a:pPr algn="ctr"/>
                      <a:r>
                        <a:rPr lang="en-US" sz="1050" dirty="0">
                          <a:latin typeface="Lucida Sans" charset="0"/>
                          <a:ea typeface="Lucida Sans" charset="0"/>
                          <a:cs typeface="Lucida Sans" charset="0"/>
                        </a:rPr>
                        <a:t>Factor</a:t>
                      </a:r>
                    </a:p>
                  </a:txBody>
                  <a:tcPr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050" dirty="0">
                          <a:latin typeface="Lucida Sans" charset="0"/>
                          <a:ea typeface="Lucida Sans" charset="0"/>
                          <a:cs typeface="Lucida Sans" charset="0"/>
                        </a:rPr>
                        <a:t>You</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050" dirty="0">
                          <a:latin typeface="Lucida Sans" charset="0"/>
                          <a:ea typeface="Lucida Sans" charset="0"/>
                          <a:cs typeface="Lucida Sans" charset="0"/>
                        </a:rPr>
                        <a:t>Developed World</a:t>
                      </a:r>
                      <a:r>
                        <a:rPr lang="en-US" sz="1050" baseline="0" dirty="0">
                          <a:latin typeface="Lucida Sans" charset="0"/>
                          <a:ea typeface="Lucida Sans" charset="0"/>
                          <a:cs typeface="Lucida Sans" charset="0"/>
                        </a:rPr>
                        <a:t> City</a:t>
                      </a:r>
                      <a:endParaRPr lang="en-US" sz="1050" dirty="0">
                        <a:latin typeface="Lucida Sans" charset="0"/>
                        <a:ea typeface="Lucida Sans" charset="0"/>
                        <a:cs typeface="Lucida Sans"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050" dirty="0">
                          <a:latin typeface="Lucida Sans" charset="0"/>
                          <a:ea typeface="Lucida Sans" charset="0"/>
                          <a:cs typeface="Lucida Sans" charset="0"/>
                        </a:rPr>
                        <a:t>Developing small island state</a:t>
                      </a:r>
                    </a:p>
                  </a:txBody>
                  <a:tcPr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013870">
                <a:tc>
                  <a:txBody>
                    <a:bodyPr/>
                    <a:lstStyle/>
                    <a:p>
                      <a:pPr algn="l"/>
                      <a:r>
                        <a:rPr lang="en-US" sz="1050" dirty="0">
                          <a:latin typeface="Lucida Sans" charset="0"/>
                          <a:ea typeface="Lucida Sans" charset="0"/>
                          <a:cs typeface="Lucida Sans" charset="0"/>
                        </a:rPr>
                        <a:t>Description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050" dirty="0">
                          <a:latin typeface="Lucida Sans" charset="0"/>
                          <a:ea typeface="Lucida Sans" charset="0"/>
                          <a:cs typeface="Lucida Sans" charset="0"/>
                        </a:rPr>
                        <a:t>Think through the</a:t>
                      </a:r>
                      <a:r>
                        <a:rPr lang="en-US" sz="1050" baseline="0" dirty="0">
                          <a:latin typeface="Lucida Sans" charset="0"/>
                          <a:ea typeface="Lucida Sans" charset="0"/>
                          <a:cs typeface="Lucida Sans" charset="0"/>
                        </a:rPr>
                        <a:t> environment in which you live and how rising temperatures would impact the following:</a:t>
                      </a:r>
                      <a:endParaRPr lang="en-US" sz="105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050" dirty="0">
                          <a:latin typeface="Lucida Sans" charset="0"/>
                          <a:ea typeface="Lucida Sans" charset="0"/>
                          <a:cs typeface="Lucida Sans" charset="0"/>
                        </a:rPr>
                        <a:t>James</a:t>
                      </a:r>
                      <a:r>
                        <a:rPr lang="en-US" sz="1050" baseline="0" dirty="0">
                          <a:latin typeface="Lucida Sans" charset="0"/>
                          <a:ea typeface="Lucida Sans" charset="0"/>
                          <a:cs typeface="Lucida Sans" charset="0"/>
                        </a:rPr>
                        <a:t> lives and works in a developed world city.  The weather in this city is temperate as a result of ocean currents carrying warm water from equatorial regions. </a:t>
                      </a:r>
                      <a:endParaRPr lang="en-US" sz="105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050" dirty="0">
                          <a:latin typeface="Lucida Sans" charset="0"/>
                          <a:ea typeface="Lucida Sans" charset="0"/>
                          <a:cs typeface="Lucida Sans" charset="0"/>
                        </a:rPr>
                        <a:t>Claire lives in a developing world</a:t>
                      </a:r>
                      <a:r>
                        <a:rPr lang="en-US" sz="1050" baseline="0" dirty="0">
                          <a:latin typeface="Lucida Sans" charset="0"/>
                          <a:ea typeface="Lucida Sans" charset="0"/>
                          <a:cs typeface="Lucida Sans" charset="0"/>
                        </a:rPr>
                        <a:t> small island state.  She lives a subsistence lifestyle, with most foods consumed grown on the island.  The island is low-lying and Claire lives in a house by the coast. </a:t>
                      </a:r>
                      <a:endParaRPr lang="en-US" sz="105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1"/>
                  </a:ext>
                </a:extLst>
              </a:tr>
              <a:tr h="599768">
                <a:tc>
                  <a:txBody>
                    <a:bodyPr/>
                    <a:lstStyle/>
                    <a:p>
                      <a:pPr algn="l"/>
                      <a:r>
                        <a:rPr lang="en-US" sz="1050" dirty="0">
                          <a:latin typeface="Lucida Sans" charset="0"/>
                          <a:ea typeface="Lucida Sans" charset="0"/>
                          <a:cs typeface="Lucida Sans" charset="0"/>
                        </a:rPr>
                        <a:t>What will</a:t>
                      </a:r>
                      <a:r>
                        <a:rPr lang="en-US" sz="1050" baseline="0" dirty="0">
                          <a:latin typeface="Lucida Sans" charset="0"/>
                          <a:ea typeface="Lucida Sans" charset="0"/>
                          <a:cs typeface="Lucida Sans" charset="0"/>
                        </a:rPr>
                        <a:t> be the c</a:t>
                      </a:r>
                      <a:r>
                        <a:rPr lang="en-US" sz="1050" dirty="0">
                          <a:latin typeface="Lucida Sans" charset="0"/>
                          <a:ea typeface="Lucida Sans" charset="0"/>
                          <a:cs typeface="Lucida Sans" charset="0"/>
                        </a:rPr>
                        <a:t>hanges to the natural environment</a:t>
                      </a:r>
                      <a:r>
                        <a:rPr lang="en-US" sz="1050" baseline="0" dirty="0">
                          <a:latin typeface="Lucida Sans" charset="0"/>
                          <a:ea typeface="Lucida Sans" charset="0"/>
                          <a:cs typeface="Lucida Sans" charset="0"/>
                        </a:rPr>
                        <a:t> as a result of increased temperatures?</a:t>
                      </a:r>
                      <a:endParaRPr lang="en-US" sz="105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US" sz="105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US" sz="105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US" sz="105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2"/>
                  </a:ext>
                </a:extLst>
              </a:tr>
              <a:tr h="705301">
                <a:tc>
                  <a:txBody>
                    <a:bodyPr/>
                    <a:lstStyle/>
                    <a:p>
                      <a:pPr algn="l"/>
                      <a:r>
                        <a:rPr lang="en-US" sz="1050" dirty="0">
                          <a:latin typeface="Lucida Sans" charset="0"/>
                          <a:ea typeface="Lucida Sans" charset="0"/>
                          <a:cs typeface="Lucida Sans" charset="0"/>
                        </a:rPr>
                        <a:t>How will</a:t>
                      </a:r>
                      <a:r>
                        <a:rPr lang="en-US" sz="1050" baseline="0" dirty="0">
                          <a:latin typeface="Lucida Sans" charset="0"/>
                          <a:ea typeface="Lucida Sans" charset="0"/>
                          <a:cs typeface="Lucida Sans" charset="0"/>
                        </a:rPr>
                        <a:t> the e</a:t>
                      </a:r>
                      <a:r>
                        <a:rPr lang="en-US" sz="1050" dirty="0">
                          <a:latin typeface="Lucida Sans" charset="0"/>
                          <a:ea typeface="Lucida Sans" charset="0"/>
                          <a:cs typeface="Lucida Sans" charset="0"/>
                        </a:rPr>
                        <a:t>ase</a:t>
                      </a:r>
                      <a:r>
                        <a:rPr lang="en-US" sz="1050" baseline="0" dirty="0">
                          <a:latin typeface="Lucida Sans" charset="0"/>
                          <a:ea typeface="Lucida Sans" charset="0"/>
                          <a:cs typeface="Lucida Sans" charset="0"/>
                        </a:rPr>
                        <a:t> and cost of securing food change as a result of the environmental changes above? </a:t>
                      </a:r>
                      <a:endParaRPr lang="en-US" sz="105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US" sz="105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US" sz="105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US" sz="105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3"/>
                  </a:ext>
                </a:extLst>
              </a:tr>
              <a:tr h="599768">
                <a:tc>
                  <a:txBody>
                    <a:bodyPr/>
                    <a:lstStyle/>
                    <a:p>
                      <a:pPr algn="l"/>
                      <a:r>
                        <a:rPr lang="en-US" sz="1050" dirty="0">
                          <a:latin typeface="Lucida Sans" charset="0"/>
                          <a:ea typeface="Lucida Sans" charset="0"/>
                          <a:cs typeface="Lucida Sans" charset="0"/>
                        </a:rPr>
                        <a:t>How is a higher frequency</a:t>
                      </a:r>
                      <a:r>
                        <a:rPr lang="en-US" sz="1050" baseline="0" dirty="0">
                          <a:latin typeface="Lucida Sans" charset="0"/>
                          <a:ea typeface="Lucida Sans" charset="0"/>
                          <a:cs typeface="Lucida Sans" charset="0"/>
                        </a:rPr>
                        <a:t> of</a:t>
                      </a:r>
                      <a:r>
                        <a:rPr lang="en-US" sz="1050" dirty="0">
                          <a:latin typeface="Lucida Sans" charset="0"/>
                          <a:ea typeface="Lucida Sans" charset="0"/>
                          <a:cs typeface="Lucida Sans" charset="0"/>
                        </a:rPr>
                        <a:t> extreme events</a:t>
                      </a:r>
                      <a:r>
                        <a:rPr lang="en-US" sz="1050" baseline="0" dirty="0">
                          <a:latin typeface="Lucida Sans" charset="0"/>
                          <a:ea typeface="Lucida Sans" charset="0"/>
                          <a:cs typeface="Lucida Sans" charset="0"/>
                        </a:rPr>
                        <a:t> likely to impact this person?</a:t>
                      </a:r>
                      <a:endParaRPr lang="en-US" sz="105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US" sz="105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US" sz="105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US" sz="105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4"/>
                  </a:ext>
                </a:extLst>
              </a:tr>
              <a:tr h="599768">
                <a:tc>
                  <a:txBody>
                    <a:bodyPr/>
                    <a:lstStyle/>
                    <a:p>
                      <a:pPr algn="l"/>
                      <a:r>
                        <a:rPr lang="en-US" sz="1050" dirty="0">
                          <a:latin typeface="Lucida Sans" charset="0"/>
                          <a:ea typeface="Lucida Sans" charset="0"/>
                          <a:cs typeface="Lucida Sans" charset="0"/>
                        </a:rPr>
                        <a:t>How will this persons </a:t>
                      </a:r>
                      <a:r>
                        <a:rPr lang="en-US" sz="1050" baseline="0" dirty="0">
                          <a:latin typeface="Lucida Sans" charset="0"/>
                          <a:ea typeface="Lucida Sans" charset="0"/>
                          <a:cs typeface="Lucida Sans" charset="0"/>
                        </a:rPr>
                        <a:t>daily routine change?</a:t>
                      </a:r>
                      <a:endParaRPr lang="en-US" sz="105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US" sz="105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US" sz="105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US" sz="105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5"/>
                  </a:ext>
                </a:extLst>
              </a:tr>
              <a:tr h="599768">
                <a:tc>
                  <a:txBody>
                    <a:bodyPr/>
                    <a:lstStyle/>
                    <a:p>
                      <a:pPr algn="l"/>
                      <a:r>
                        <a:rPr lang="en-US" sz="1050" dirty="0">
                          <a:latin typeface="Lucida Sans" charset="0"/>
                          <a:ea typeface="Lucida Sans" charset="0"/>
                          <a:cs typeface="Lucida Sans" charset="0"/>
                        </a:rPr>
                        <a:t>How easy is it for</a:t>
                      </a:r>
                      <a:r>
                        <a:rPr lang="en-US" sz="1050" baseline="0" dirty="0">
                          <a:latin typeface="Lucida Sans" charset="0"/>
                          <a:ea typeface="Lucida Sans" charset="0"/>
                          <a:cs typeface="Lucida Sans" charset="0"/>
                        </a:rPr>
                        <a:t> this person to adapt to their new environment?</a:t>
                      </a:r>
                      <a:endParaRPr lang="en-US" sz="105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US" sz="105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US" sz="105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US" sz="105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10" name="Rounded Rectangle 9"/>
          <p:cNvSpPr/>
          <p:nvPr/>
        </p:nvSpPr>
        <p:spPr>
          <a:xfrm>
            <a:off x="591457" y="1182412"/>
            <a:ext cx="11153504" cy="483028"/>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200" dirty="0">
                <a:solidFill>
                  <a:schemeClr val="accent1"/>
                </a:solidFill>
                <a:latin typeface="Lucida Sans" charset="0"/>
                <a:ea typeface="Lucida Sans" charset="0"/>
                <a:cs typeface="Lucida Sans" charset="0"/>
              </a:rPr>
              <a:t>Fill out the gaps below to describe how a changing climate would impact you, someone living in a developed word city and someone living a developing world small island state. </a:t>
            </a:r>
          </a:p>
        </p:txBody>
      </p:sp>
    </p:spTree>
    <p:extLst>
      <p:ext uri="{BB962C8B-B14F-4D97-AF65-F5344CB8AC3E}">
        <p14:creationId xmlns:p14="http://schemas.microsoft.com/office/powerpoint/2010/main" val="3837544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based approach to predicting effects</a:t>
            </a:r>
          </a:p>
        </p:txBody>
      </p:sp>
      <p:sp>
        <p:nvSpPr>
          <p:cNvPr id="5" name="Slide Number Placeholder 4"/>
          <p:cNvSpPr>
            <a:spLocks noGrp="1"/>
          </p:cNvSpPr>
          <p:nvPr>
            <p:ph type="sldNum" sz="quarter" idx="12"/>
          </p:nvPr>
        </p:nvSpPr>
        <p:spPr/>
        <p:txBody>
          <a:bodyPr/>
          <a:lstStyle/>
          <a:p>
            <a:fld id="{4E85AB73-56D2-1C41-8ADB-79B9069DE6DF}" type="slidenum">
              <a:rPr lang="en-US" smtClean="0"/>
              <a:t>32</a:t>
            </a:fld>
            <a:endParaRPr lang="en-US"/>
          </a:p>
        </p:txBody>
      </p:sp>
      <p:sp>
        <p:nvSpPr>
          <p:cNvPr id="6" name="Footer Placeholder 5"/>
          <p:cNvSpPr>
            <a:spLocks noGrp="1"/>
          </p:cNvSpPr>
          <p:nvPr>
            <p:ph type="ftr" sz="quarter" idx="3"/>
          </p:nvPr>
        </p:nvSpPr>
        <p:spPr/>
        <p:txBody>
          <a:bodyPr/>
          <a:lstStyle/>
          <a:p>
            <a:r>
              <a:rPr lang="en-US"/>
              <a:t>www.climatecloud.org</a:t>
            </a:r>
            <a:endParaRPr lang="en-US" dirty="0"/>
          </a:p>
        </p:txBody>
      </p:sp>
      <p:sp>
        <p:nvSpPr>
          <p:cNvPr id="7" name="Rounded Rectangle 6"/>
          <p:cNvSpPr/>
          <p:nvPr/>
        </p:nvSpPr>
        <p:spPr>
          <a:xfrm>
            <a:off x="591457" y="2006762"/>
            <a:ext cx="1896562" cy="639338"/>
          </a:xfrm>
          <a:prstGeom prst="roundRect">
            <a:avLst>
              <a:gd name="adj" fmla="val 49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dirty="0">
                <a:solidFill>
                  <a:schemeClr val="tx1"/>
                </a:solidFill>
                <a:latin typeface="Lucida Sans" charset="0"/>
                <a:ea typeface="Lucida Sans" charset="0"/>
                <a:cs typeface="Lucida Sans" charset="0"/>
              </a:rPr>
              <a:t>Complex system, multiple inputs and outputs</a:t>
            </a:r>
          </a:p>
        </p:txBody>
      </p:sp>
      <p:sp>
        <p:nvSpPr>
          <p:cNvPr id="8" name="Rounded Rectangle 7"/>
          <p:cNvSpPr/>
          <p:nvPr/>
        </p:nvSpPr>
        <p:spPr>
          <a:xfrm>
            <a:off x="4080824" y="2135292"/>
            <a:ext cx="1896562" cy="382278"/>
          </a:xfrm>
          <a:prstGeom prst="roundRect">
            <a:avLst>
              <a:gd name="adj" fmla="val 49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dirty="0">
                <a:solidFill>
                  <a:schemeClr val="tx1"/>
                </a:solidFill>
                <a:latin typeface="Lucida Sans" charset="0"/>
                <a:ea typeface="Lucida Sans" charset="0"/>
                <a:cs typeface="Lucida Sans" charset="0"/>
              </a:rPr>
              <a:t>Potential risks</a:t>
            </a:r>
          </a:p>
        </p:txBody>
      </p:sp>
      <p:sp>
        <p:nvSpPr>
          <p:cNvPr id="9" name="Rounded Rectangle 8"/>
          <p:cNvSpPr/>
          <p:nvPr/>
        </p:nvSpPr>
        <p:spPr>
          <a:xfrm>
            <a:off x="6156201" y="3668861"/>
            <a:ext cx="1896562" cy="2351929"/>
          </a:xfrm>
          <a:prstGeom prst="roundRect">
            <a:avLst>
              <a:gd name="adj" fmla="val 49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100" dirty="0">
                <a:solidFill>
                  <a:schemeClr val="tx1"/>
                </a:solidFill>
                <a:latin typeface="Lucida Sans" charset="0"/>
                <a:ea typeface="Lucida Sans" charset="0"/>
                <a:cs typeface="Lucida Sans" charset="0"/>
              </a:rPr>
              <a:t>Is it occurring already?</a:t>
            </a:r>
          </a:p>
          <a:p>
            <a:pPr algn="ctr"/>
            <a:endParaRPr lang="en-US" sz="1100" dirty="0">
              <a:solidFill>
                <a:schemeClr val="tx1"/>
              </a:solidFill>
              <a:latin typeface="Lucida Sans" charset="0"/>
              <a:ea typeface="Lucida Sans" charset="0"/>
              <a:cs typeface="Lucida Sans" charset="0"/>
            </a:endParaRPr>
          </a:p>
          <a:p>
            <a:pPr algn="ctr"/>
            <a:r>
              <a:rPr lang="en-US" sz="1100" dirty="0">
                <a:solidFill>
                  <a:schemeClr val="tx1"/>
                </a:solidFill>
                <a:latin typeface="Lucida Sans" charset="0"/>
                <a:ea typeface="Lucida Sans" charset="0"/>
                <a:cs typeface="Lucida Sans" charset="0"/>
              </a:rPr>
              <a:t>How direct are the links between cause (e.g. temperature increase) and effect (e.g. expansion of the oceans)?</a:t>
            </a:r>
          </a:p>
          <a:p>
            <a:pPr algn="ctr"/>
            <a:endParaRPr lang="en-US" sz="1100" dirty="0">
              <a:solidFill>
                <a:schemeClr val="tx1"/>
              </a:solidFill>
              <a:latin typeface="Lucida Sans" charset="0"/>
              <a:ea typeface="Lucida Sans" charset="0"/>
              <a:cs typeface="Lucida Sans" charset="0"/>
            </a:endParaRPr>
          </a:p>
          <a:p>
            <a:pPr algn="ctr"/>
            <a:r>
              <a:rPr lang="en-US" sz="1100" dirty="0">
                <a:solidFill>
                  <a:schemeClr val="tx1"/>
                </a:solidFill>
                <a:latin typeface="Lucida Sans" charset="0"/>
                <a:ea typeface="Lucida Sans" charset="0"/>
                <a:cs typeface="Lucida Sans" charset="0"/>
              </a:rPr>
              <a:t>What are the knock-on impacts (feedback loops)?</a:t>
            </a:r>
          </a:p>
        </p:txBody>
      </p:sp>
      <p:sp>
        <p:nvSpPr>
          <p:cNvPr id="10" name="Rounded Rectangle 9"/>
          <p:cNvSpPr/>
          <p:nvPr/>
        </p:nvSpPr>
        <p:spPr>
          <a:xfrm>
            <a:off x="8194112" y="3668862"/>
            <a:ext cx="1896562" cy="1971918"/>
          </a:xfrm>
          <a:prstGeom prst="roundRect">
            <a:avLst>
              <a:gd name="adj" fmla="val 49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100" dirty="0">
                <a:solidFill>
                  <a:schemeClr val="tx1"/>
                </a:solidFill>
                <a:latin typeface="Lucida Sans" charset="0"/>
                <a:ea typeface="Lucida Sans" charset="0"/>
                <a:cs typeface="Lucida Sans" charset="0"/>
              </a:rPr>
              <a:t>How sensitive are people / environments to sea level rise? </a:t>
            </a:r>
          </a:p>
        </p:txBody>
      </p:sp>
      <p:sp>
        <p:nvSpPr>
          <p:cNvPr id="11" name="Rounded Rectangle 10"/>
          <p:cNvSpPr/>
          <p:nvPr/>
        </p:nvSpPr>
        <p:spPr>
          <a:xfrm>
            <a:off x="4080824" y="2646100"/>
            <a:ext cx="1896562" cy="894232"/>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dirty="0">
                <a:solidFill>
                  <a:schemeClr val="tx1"/>
                </a:solidFill>
                <a:latin typeface="Lucida Sans" charset="0"/>
                <a:ea typeface="Lucida Sans" charset="0"/>
                <a:cs typeface="Lucida Sans" charset="0"/>
              </a:rPr>
              <a:t>What are the risks associated </a:t>
            </a:r>
            <a:r>
              <a:rPr lang="en-US" sz="1100">
                <a:solidFill>
                  <a:schemeClr val="tx1"/>
                </a:solidFill>
                <a:latin typeface="Lucida Sans" charset="0"/>
                <a:ea typeface="Lucida Sans" charset="0"/>
                <a:cs typeface="Lucida Sans" charset="0"/>
              </a:rPr>
              <a:t>with climate change?</a:t>
            </a:r>
            <a:endParaRPr lang="en-US" sz="1100" dirty="0">
              <a:solidFill>
                <a:schemeClr val="tx1"/>
              </a:solidFill>
              <a:latin typeface="Lucida Sans" charset="0"/>
              <a:ea typeface="Lucida Sans" charset="0"/>
              <a:cs typeface="Lucida Sans" charset="0"/>
            </a:endParaRPr>
          </a:p>
        </p:txBody>
      </p:sp>
      <p:cxnSp>
        <p:nvCxnSpPr>
          <p:cNvPr id="13" name="Straight Arrow Connector 12"/>
          <p:cNvCxnSpPr>
            <a:stCxn id="7" idx="3"/>
            <a:endCxn id="8" idx="1"/>
          </p:cNvCxnSpPr>
          <p:nvPr/>
        </p:nvCxnSpPr>
        <p:spPr>
          <a:xfrm>
            <a:off x="2488019" y="2326431"/>
            <a:ext cx="15928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6133276" y="2659460"/>
            <a:ext cx="1896562" cy="894232"/>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a:solidFill>
                  <a:schemeClr val="tx1"/>
                </a:solidFill>
                <a:latin typeface="Lucida Sans" charset="0"/>
                <a:ea typeface="Lucida Sans" charset="0"/>
                <a:cs typeface="Lucida Sans" charset="0"/>
              </a:rPr>
              <a:t>How likely is it that the risk will occur?</a:t>
            </a:r>
            <a:endParaRPr lang="en-US" sz="1100" dirty="0">
              <a:solidFill>
                <a:schemeClr val="tx1"/>
              </a:solidFill>
              <a:latin typeface="Lucida Sans" charset="0"/>
              <a:ea typeface="Lucida Sans" charset="0"/>
              <a:cs typeface="Lucida Sans" charset="0"/>
            </a:endParaRPr>
          </a:p>
        </p:txBody>
      </p:sp>
      <p:sp>
        <p:nvSpPr>
          <p:cNvPr id="15" name="Rounded Rectangle 14"/>
          <p:cNvSpPr/>
          <p:nvPr/>
        </p:nvSpPr>
        <p:spPr>
          <a:xfrm>
            <a:off x="8185728" y="2646100"/>
            <a:ext cx="1896562" cy="894232"/>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dirty="0">
                <a:solidFill>
                  <a:schemeClr val="tx1"/>
                </a:solidFill>
                <a:latin typeface="Lucida Sans" charset="0"/>
                <a:ea typeface="Lucida Sans" charset="0"/>
                <a:cs typeface="Lucida Sans" charset="0"/>
              </a:rPr>
              <a:t>How large is the impact if the risk does occur?</a:t>
            </a:r>
          </a:p>
        </p:txBody>
      </p:sp>
      <p:sp>
        <p:nvSpPr>
          <p:cNvPr id="16" name="TextBox 15"/>
          <p:cNvSpPr txBox="1"/>
          <p:nvPr/>
        </p:nvSpPr>
        <p:spPr>
          <a:xfrm>
            <a:off x="591457" y="1357472"/>
            <a:ext cx="11129488" cy="769441"/>
          </a:xfrm>
          <a:prstGeom prst="rect">
            <a:avLst/>
          </a:prstGeom>
          <a:noFill/>
        </p:spPr>
        <p:txBody>
          <a:bodyPr wrap="square" rtlCol="0">
            <a:spAutoFit/>
          </a:bodyPr>
          <a:lstStyle/>
          <a:p>
            <a:r>
              <a:rPr lang="en-US" sz="1100" dirty="0">
                <a:latin typeface="Lucida Sans" charset="0"/>
                <a:ea typeface="Lucida Sans" charset="0"/>
                <a:cs typeface="Lucida Sans" charset="0"/>
              </a:rPr>
              <a:t>The climate is the result of the interaction of a number of complex earth systems.  Predicting what will happen as a result of temperatures rising occurs as part of a risk based approach: </a:t>
            </a:r>
          </a:p>
          <a:p>
            <a:endParaRPr lang="en-US" sz="1100" dirty="0">
              <a:latin typeface="Lucida Sans" charset="0"/>
              <a:ea typeface="Lucida Sans" charset="0"/>
              <a:cs typeface="Lucida Sans" charset="0"/>
            </a:endParaRPr>
          </a:p>
          <a:p>
            <a:endParaRPr lang="en-US" sz="1100" dirty="0">
              <a:latin typeface="Lucida Sans" charset="0"/>
              <a:ea typeface="Lucida Sans" charset="0"/>
              <a:cs typeface="Lucida Sans" charset="0"/>
            </a:endParaRPr>
          </a:p>
        </p:txBody>
      </p:sp>
      <p:sp>
        <p:nvSpPr>
          <p:cNvPr id="18" name="Rounded Rectangle 17"/>
          <p:cNvSpPr/>
          <p:nvPr/>
        </p:nvSpPr>
        <p:spPr>
          <a:xfrm>
            <a:off x="4080824" y="3668862"/>
            <a:ext cx="1896562" cy="382278"/>
          </a:xfrm>
          <a:prstGeom prst="roundRect">
            <a:avLst>
              <a:gd name="adj" fmla="val 49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100" dirty="0">
                <a:solidFill>
                  <a:schemeClr val="tx1"/>
                </a:solidFill>
                <a:latin typeface="Lucida Sans" charset="0"/>
                <a:ea typeface="Lucida Sans" charset="0"/>
                <a:cs typeface="Lucida Sans" charset="0"/>
              </a:rPr>
              <a:t>E.G. Sea level rise</a:t>
            </a:r>
          </a:p>
        </p:txBody>
      </p:sp>
      <p:sp>
        <p:nvSpPr>
          <p:cNvPr id="19" name="Rounded Rectangle 18"/>
          <p:cNvSpPr/>
          <p:nvPr/>
        </p:nvSpPr>
        <p:spPr>
          <a:xfrm>
            <a:off x="6156201" y="2135292"/>
            <a:ext cx="1896562" cy="382278"/>
          </a:xfrm>
          <a:prstGeom prst="roundRect">
            <a:avLst>
              <a:gd name="adj" fmla="val 49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dirty="0">
                <a:solidFill>
                  <a:schemeClr val="tx1"/>
                </a:solidFill>
                <a:latin typeface="Lucida Sans" charset="0"/>
                <a:ea typeface="Lucida Sans" charset="0"/>
                <a:cs typeface="Lucida Sans" charset="0"/>
              </a:rPr>
              <a:t>Probability</a:t>
            </a:r>
          </a:p>
        </p:txBody>
      </p:sp>
      <p:sp>
        <p:nvSpPr>
          <p:cNvPr id="20" name="Rounded Rectangle 19"/>
          <p:cNvSpPr/>
          <p:nvPr/>
        </p:nvSpPr>
        <p:spPr>
          <a:xfrm>
            <a:off x="8194112" y="2129964"/>
            <a:ext cx="1896562" cy="382278"/>
          </a:xfrm>
          <a:prstGeom prst="roundRect">
            <a:avLst>
              <a:gd name="adj" fmla="val 49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100" dirty="0">
                <a:solidFill>
                  <a:schemeClr val="tx1"/>
                </a:solidFill>
                <a:latin typeface="Lucida Sans" charset="0"/>
                <a:ea typeface="Lucida Sans" charset="0"/>
                <a:cs typeface="Lucida Sans" charset="0"/>
              </a:rPr>
              <a:t>Magnitude</a:t>
            </a:r>
          </a:p>
        </p:txBody>
      </p:sp>
      <p:sp>
        <p:nvSpPr>
          <p:cNvPr id="21" name="Rounded Rectangle 20"/>
          <p:cNvSpPr/>
          <p:nvPr/>
        </p:nvSpPr>
        <p:spPr>
          <a:xfrm>
            <a:off x="591457" y="4370119"/>
            <a:ext cx="5108699" cy="1838749"/>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100" dirty="0">
                <a:solidFill>
                  <a:schemeClr val="accent1"/>
                </a:solidFill>
                <a:latin typeface="Lucida Sans" charset="0"/>
                <a:ea typeface="Lucida Sans" charset="0"/>
                <a:cs typeface="Lucida Sans" charset="0"/>
              </a:rPr>
              <a:t>Using a risk-based approach, rank the following risks by scoring each on a scale of 1 (low) to 5 (high) for each of probability and magnitude:</a:t>
            </a:r>
          </a:p>
          <a:p>
            <a:endParaRPr lang="en-US" sz="1100" dirty="0">
              <a:solidFill>
                <a:schemeClr val="accent1"/>
              </a:solidFill>
              <a:latin typeface="Lucida Sans" charset="0"/>
              <a:ea typeface="Lucida Sans" charset="0"/>
              <a:cs typeface="Lucida Sans" charset="0"/>
            </a:endParaRPr>
          </a:p>
          <a:p>
            <a:pPr marL="171450" indent="-171450">
              <a:buFontTx/>
              <a:buChar char="-"/>
            </a:pPr>
            <a:r>
              <a:rPr lang="en-US" sz="1100" dirty="0">
                <a:solidFill>
                  <a:schemeClr val="accent1"/>
                </a:solidFill>
                <a:latin typeface="Lucida Sans" charset="0"/>
                <a:ea typeface="Lucida Sans" charset="0"/>
                <a:cs typeface="Lucida Sans" charset="0"/>
              </a:rPr>
              <a:t>Car does not start in the morning;</a:t>
            </a:r>
          </a:p>
          <a:p>
            <a:pPr marL="171450" indent="-171450">
              <a:buFontTx/>
              <a:buChar char="-"/>
            </a:pPr>
            <a:r>
              <a:rPr lang="en-US" sz="1100" dirty="0">
                <a:solidFill>
                  <a:schemeClr val="accent1"/>
                </a:solidFill>
                <a:latin typeface="Lucida Sans" charset="0"/>
                <a:ea typeface="Lucida Sans" charset="0"/>
                <a:cs typeface="Lucida Sans" charset="0"/>
              </a:rPr>
              <a:t>Rain in December;</a:t>
            </a:r>
          </a:p>
          <a:p>
            <a:pPr marL="171450" indent="-171450">
              <a:buFontTx/>
              <a:buChar char="-"/>
            </a:pPr>
            <a:r>
              <a:rPr lang="en-US" sz="1100" dirty="0">
                <a:solidFill>
                  <a:schemeClr val="accent1"/>
                </a:solidFill>
                <a:latin typeface="Lucida Sans" charset="0"/>
                <a:ea typeface="Lucida Sans" charset="0"/>
                <a:cs typeface="Lucida Sans" charset="0"/>
              </a:rPr>
              <a:t>Falling down stairs;</a:t>
            </a:r>
          </a:p>
          <a:p>
            <a:pPr marL="171450" indent="-171450">
              <a:buFontTx/>
              <a:buChar char="-"/>
            </a:pPr>
            <a:r>
              <a:rPr lang="en-US" sz="1100" dirty="0">
                <a:solidFill>
                  <a:schemeClr val="accent1"/>
                </a:solidFill>
                <a:latin typeface="Lucida Sans" charset="0"/>
                <a:ea typeface="Lucida Sans" charset="0"/>
                <a:cs typeface="Lucida Sans" charset="0"/>
              </a:rPr>
              <a:t>War;</a:t>
            </a:r>
          </a:p>
          <a:p>
            <a:pPr marL="171450" indent="-171450">
              <a:buFontTx/>
              <a:buChar char="-"/>
            </a:pPr>
            <a:r>
              <a:rPr lang="en-US" sz="1100" dirty="0">
                <a:solidFill>
                  <a:schemeClr val="accent1"/>
                </a:solidFill>
                <a:latin typeface="Lucida Sans" charset="0"/>
                <a:ea typeface="Lucida Sans" charset="0"/>
                <a:cs typeface="Lucida Sans" charset="0"/>
              </a:rPr>
              <a:t>House is broken into;</a:t>
            </a:r>
          </a:p>
        </p:txBody>
      </p:sp>
    </p:spTree>
    <p:extLst>
      <p:ext uri="{BB962C8B-B14F-4D97-AF65-F5344CB8AC3E}">
        <p14:creationId xmlns:p14="http://schemas.microsoft.com/office/powerpoint/2010/main" val="166084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the effects of climate change</a:t>
            </a:r>
          </a:p>
        </p:txBody>
      </p:sp>
      <p:sp>
        <p:nvSpPr>
          <p:cNvPr id="5" name="Slide Number Placeholder 4"/>
          <p:cNvSpPr>
            <a:spLocks noGrp="1"/>
          </p:cNvSpPr>
          <p:nvPr>
            <p:ph type="sldNum" sz="quarter" idx="12"/>
          </p:nvPr>
        </p:nvSpPr>
        <p:spPr/>
        <p:txBody>
          <a:bodyPr/>
          <a:lstStyle/>
          <a:p>
            <a:fld id="{4E85AB73-56D2-1C41-8ADB-79B9069DE6DF}" type="slidenum">
              <a:rPr lang="en-US" smtClean="0"/>
              <a:t>33</a:t>
            </a:fld>
            <a:endParaRPr lang="en-US"/>
          </a:p>
        </p:txBody>
      </p:sp>
      <p:sp>
        <p:nvSpPr>
          <p:cNvPr id="6" name="Footer Placeholder 5"/>
          <p:cNvSpPr>
            <a:spLocks noGrp="1"/>
          </p:cNvSpPr>
          <p:nvPr>
            <p:ph type="ftr" sz="quarter" idx="3"/>
          </p:nvPr>
        </p:nvSpPr>
        <p:spPr/>
        <p:txBody>
          <a:bodyPr/>
          <a:lstStyle/>
          <a:p>
            <a:r>
              <a:rPr lang="en-US"/>
              <a:t>www.climatecloud.org</a:t>
            </a:r>
            <a:endParaRPr lang="en-US" dirty="0"/>
          </a:p>
        </p:txBody>
      </p:sp>
      <p:sp>
        <p:nvSpPr>
          <p:cNvPr id="7" name="Rounded Rectangle 6"/>
          <p:cNvSpPr/>
          <p:nvPr/>
        </p:nvSpPr>
        <p:spPr>
          <a:xfrm>
            <a:off x="591457" y="2968543"/>
            <a:ext cx="1896562" cy="639338"/>
          </a:xfrm>
          <a:prstGeom prst="roundRect">
            <a:avLst>
              <a:gd name="adj" fmla="val 49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schemeClr val="tx1"/>
                </a:solidFill>
                <a:latin typeface="Lucida Sans" charset="0"/>
                <a:ea typeface="Lucida Sans" charset="0"/>
                <a:cs typeface="Lucida Sans" charset="0"/>
              </a:rPr>
              <a:t>Change in temperature</a:t>
            </a:r>
          </a:p>
        </p:txBody>
      </p:sp>
      <p:sp>
        <p:nvSpPr>
          <p:cNvPr id="8" name="Rounded Rectangle 7"/>
          <p:cNvSpPr/>
          <p:nvPr/>
        </p:nvSpPr>
        <p:spPr>
          <a:xfrm>
            <a:off x="2691410" y="2968543"/>
            <a:ext cx="1896562" cy="639338"/>
          </a:xfrm>
          <a:prstGeom prst="roundRect">
            <a:avLst>
              <a:gd name="adj" fmla="val 49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schemeClr val="tx1"/>
                </a:solidFill>
                <a:latin typeface="Lucida Sans" charset="0"/>
                <a:ea typeface="Lucida Sans" charset="0"/>
                <a:cs typeface="Lucida Sans" charset="0"/>
              </a:rPr>
              <a:t>Secondary environmental, social and economic effects</a:t>
            </a:r>
          </a:p>
        </p:txBody>
      </p:sp>
      <p:cxnSp>
        <p:nvCxnSpPr>
          <p:cNvPr id="10" name="Straight Arrow Connector 9"/>
          <p:cNvCxnSpPr>
            <a:stCxn id="7" idx="3"/>
            <a:endCxn id="8" idx="1"/>
          </p:cNvCxnSpPr>
          <p:nvPr/>
        </p:nvCxnSpPr>
        <p:spPr>
          <a:xfrm>
            <a:off x="2488019" y="3288212"/>
            <a:ext cx="2033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5502453" y="1933410"/>
            <a:ext cx="1896562" cy="639338"/>
          </a:xfrm>
          <a:prstGeom prst="roundRect">
            <a:avLst>
              <a:gd name="adj" fmla="val 4900"/>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schemeClr val="tx1"/>
                </a:solidFill>
                <a:latin typeface="Lucida Sans" charset="0"/>
                <a:ea typeface="Lucida Sans" charset="0"/>
                <a:cs typeface="Lucida Sans" charset="0"/>
              </a:rPr>
              <a:t>MITIGATION</a:t>
            </a:r>
          </a:p>
        </p:txBody>
      </p:sp>
      <p:sp>
        <p:nvSpPr>
          <p:cNvPr id="12" name="Rounded Rectangle 11"/>
          <p:cNvSpPr/>
          <p:nvPr/>
        </p:nvSpPr>
        <p:spPr>
          <a:xfrm>
            <a:off x="5502453" y="4080865"/>
            <a:ext cx="1896562" cy="639338"/>
          </a:xfrm>
          <a:prstGeom prst="roundRect">
            <a:avLst>
              <a:gd name="adj" fmla="val 4900"/>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schemeClr val="tx1"/>
                </a:solidFill>
                <a:latin typeface="Lucida Sans" charset="0"/>
                <a:ea typeface="Lucida Sans" charset="0"/>
                <a:cs typeface="Lucida Sans" charset="0"/>
              </a:rPr>
              <a:t>ADAPTATION</a:t>
            </a:r>
          </a:p>
        </p:txBody>
      </p:sp>
      <p:cxnSp>
        <p:nvCxnSpPr>
          <p:cNvPr id="14" name="Straight Arrow Connector 13"/>
          <p:cNvCxnSpPr>
            <a:stCxn id="8" idx="3"/>
            <a:endCxn id="11" idx="1"/>
          </p:cNvCxnSpPr>
          <p:nvPr/>
        </p:nvCxnSpPr>
        <p:spPr>
          <a:xfrm flipV="1">
            <a:off x="4587972" y="2253079"/>
            <a:ext cx="914481" cy="1035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3"/>
            <a:endCxn id="12" idx="1"/>
          </p:cNvCxnSpPr>
          <p:nvPr/>
        </p:nvCxnSpPr>
        <p:spPr>
          <a:xfrm>
            <a:off x="4587972" y="3288212"/>
            <a:ext cx="914481" cy="11123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602406" y="2037635"/>
            <a:ext cx="3868800" cy="600164"/>
          </a:xfrm>
          <a:prstGeom prst="rect">
            <a:avLst/>
          </a:prstGeom>
          <a:noFill/>
        </p:spPr>
        <p:txBody>
          <a:bodyPr wrap="square" rtlCol="0">
            <a:spAutoFit/>
          </a:bodyPr>
          <a:lstStyle/>
          <a:p>
            <a:r>
              <a:rPr lang="en-US" sz="1100" dirty="0">
                <a:latin typeface="Lucida Sans" charset="0"/>
                <a:ea typeface="Lucida Sans" charset="0"/>
                <a:cs typeface="Lucida Sans" charset="0"/>
              </a:rPr>
              <a:t>Mitigation seeks to reduce the primary causes of climate change, through reducing </a:t>
            </a:r>
            <a:r>
              <a:rPr lang="en-US" sz="1100">
                <a:latin typeface="Lucida Sans" charset="0"/>
                <a:ea typeface="Lucida Sans" charset="0"/>
                <a:cs typeface="Lucida Sans" charset="0"/>
              </a:rPr>
              <a:t>greenhouse gas emissions</a:t>
            </a:r>
            <a:endParaRPr lang="en-US" sz="1100" dirty="0">
              <a:latin typeface="Lucida Sans" charset="0"/>
              <a:ea typeface="Lucida Sans" charset="0"/>
              <a:cs typeface="Lucida Sans" charset="0"/>
            </a:endParaRPr>
          </a:p>
        </p:txBody>
      </p:sp>
      <p:sp>
        <p:nvSpPr>
          <p:cNvPr id="18" name="TextBox 17"/>
          <p:cNvSpPr txBox="1"/>
          <p:nvPr/>
        </p:nvSpPr>
        <p:spPr>
          <a:xfrm>
            <a:off x="7602406" y="4185090"/>
            <a:ext cx="3868800" cy="600164"/>
          </a:xfrm>
          <a:prstGeom prst="rect">
            <a:avLst/>
          </a:prstGeom>
          <a:noFill/>
        </p:spPr>
        <p:txBody>
          <a:bodyPr wrap="square" rtlCol="0">
            <a:spAutoFit/>
          </a:bodyPr>
          <a:lstStyle/>
          <a:p>
            <a:r>
              <a:rPr lang="en-US" sz="1100" dirty="0">
                <a:latin typeface="Lucida Sans" charset="0"/>
                <a:ea typeface="Lucida Sans" charset="0"/>
                <a:cs typeface="Lucida Sans" charset="0"/>
              </a:rPr>
              <a:t>Adaptation allows societies and economies to adapt to changes in the environment that have been caused by climate change </a:t>
            </a:r>
          </a:p>
        </p:txBody>
      </p:sp>
      <p:sp>
        <p:nvSpPr>
          <p:cNvPr id="19" name="Rounded Rectangle 18"/>
          <p:cNvSpPr/>
          <p:nvPr/>
        </p:nvSpPr>
        <p:spPr>
          <a:xfrm>
            <a:off x="591457" y="5544634"/>
            <a:ext cx="11153504" cy="683685"/>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200" dirty="0">
                <a:solidFill>
                  <a:schemeClr val="accent1"/>
                </a:solidFill>
                <a:latin typeface="Lucida Sans" charset="0"/>
                <a:ea typeface="Lucida Sans" charset="0"/>
                <a:cs typeface="Lucida Sans" charset="0"/>
              </a:rPr>
              <a:t>Identify 3 means of mitigating ands 3 means of adapting to the effects of climate change.  What are the potential challenges with implementing these methods? </a:t>
            </a:r>
          </a:p>
        </p:txBody>
      </p:sp>
      <p:sp>
        <p:nvSpPr>
          <p:cNvPr id="20" name="TextBox 19"/>
          <p:cNvSpPr txBox="1"/>
          <p:nvPr/>
        </p:nvSpPr>
        <p:spPr>
          <a:xfrm>
            <a:off x="2691410" y="3710658"/>
            <a:ext cx="1804391" cy="261610"/>
          </a:xfrm>
          <a:prstGeom prst="rect">
            <a:avLst/>
          </a:prstGeom>
          <a:noFill/>
        </p:spPr>
        <p:txBody>
          <a:bodyPr wrap="square" rtlCol="0">
            <a:spAutoFit/>
          </a:bodyPr>
          <a:lstStyle/>
          <a:p>
            <a:r>
              <a:rPr lang="en-US" sz="1100" i="1" dirty="0">
                <a:latin typeface="Lucida Sans" charset="0"/>
                <a:ea typeface="Lucida Sans" charset="0"/>
                <a:cs typeface="Lucida Sans" charset="0"/>
              </a:rPr>
              <a:t>e.g. sea level rise</a:t>
            </a:r>
          </a:p>
        </p:txBody>
      </p:sp>
      <p:sp>
        <p:nvSpPr>
          <p:cNvPr id="21" name="TextBox 20"/>
          <p:cNvSpPr txBox="1"/>
          <p:nvPr/>
        </p:nvSpPr>
        <p:spPr>
          <a:xfrm>
            <a:off x="5495525" y="2626780"/>
            <a:ext cx="1804391" cy="600164"/>
          </a:xfrm>
          <a:prstGeom prst="rect">
            <a:avLst/>
          </a:prstGeom>
          <a:noFill/>
        </p:spPr>
        <p:txBody>
          <a:bodyPr wrap="square" rtlCol="0">
            <a:spAutoFit/>
          </a:bodyPr>
          <a:lstStyle/>
          <a:p>
            <a:r>
              <a:rPr lang="en-US" sz="1100" i="1" dirty="0">
                <a:latin typeface="Lucida Sans" charset="0"/>
                <a:ea typeface="Lucida Sans" charset="0"/>
                <a:cs typeface="Lucida Sans" charset="0"/>
              </a:rPr>
              <a:t>e.g. solar electricity generation rather than coal</a:t>
            </a:r>
          </a:p>
        </p:txBody>
      </p:sp>
      <p:sp>
        <p:nvSpPr>
          <p:cNvPr id="22" name="TextBox 21"/>
          <p:cNvSpPr txBox="1"/>
          <p:nvPr/>
        </p:nvSpPr>
        <p:spPr>
          <a:xfrm>
            <a:off x="5495524" y="4776642"/>
            <a:ext cx="1804391" cy="600164"/>
          </a:xfrm>
          <a:prstGeom prst="rect">
            <a:avLst/>
          </a:prstGeom>
          <a:noFill/>
        </p:spPr>
        <p:txBody>
          <a:bodyPr wrap="square" rtlCol="0">
            <a:spAutoFit/>
          </a:bodyPr>
          <a:lstStyle/>
          <a:p>
            <a:r>
              <a:rPr lang="en-US" sz="1100" i="1" dirty="0">
                <a:latin typeface="Lucida Sans" charset="0"/>
                <a:ea typeface="Lucida Sans" charset="0"/>
                <a:cs typeface="Lucida Sans" charset="0"/>
              </a:rPr>
              <a:t>e.g. building enlarged sea walls / flood </a:t>
            </a:r>
            <a:r>
              <a:rPr lang="en-US" sz="1100" i="1" dirty="0" err="1">
                <a:latin typeface="Lucida Sans" charset="0"/>
                <a:ea typeface="Lucida Sans" charset="0"/>
                <a:cs typeface="Lucida Sans" charset="0"/>
              </a:rPr>
              <a:t>defences</a:t>
            </a:r>
            <a:endParaRPr lang="en-US" sz="1100" i="1" dirty="0">
              <a:latin typeface="Lucida Sans" charset="0"/>
              <a:ea typeface="Lucida Sans" charset="0"/>
              <a:cs typeface="Lucida Sans" charset="0"/>
            </a:endParaRPr>
          </a:p>
        </p:txBody>
      </p:sp>
    </p:spTree>
    <p:extLst>
      <p:ext uri="{BB962C8B-B14F-4D97-AF65-F5344CB8AC3E}">
        <p14:creationId xmlns:p14="http://schemas.microsoft.com/office/powerpoint/2010/main" val="896524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56D78E-19D4-499F-B14F-FB041A23BA9E}"/>
              </a:ext>
            </a:extLst>
          </p:cNvPr>
          <p:cNvGraphicFramePr>
            <a:graphicFrameLocks noChangeAspect="1"/>
          </p:cNvGraphicFramePr>
          <p:nvPr>
            <p:custDataLst>
              <p:tags r:id="rId2"/>
            </p:custDataLst>
            <p:extLst>
              <p:ext uri="{D42A27DB-BD31-4B8C-83A1-F6EECF244321}">
                <p14:modId xmlns:p14="http://schemas.microsoft.com/office/powerpoint/2010/main" val="32601518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4" name="think-cell Slide" r:id="rId4" imgW="362" imgH="362" progId="TCLayout.ActiveDocument.1">
                  <p:embed/>
                </p:oleObj>
              </mc:Choice>
              <mc:Fallback>
                <p:oleObj name="think-cell Slide" r:id="rId4" imgW="362" imgH="362" progId="TCLayout.ActiveDocument.1">
                  <p:embed/>
                  <p:pic>
                    <p:nvPicPr>
                      <p:cNvPr id="7" name="Object 6" hidden="1">
                        <a:extLst>
                          <a:ext uri="{FF2B5EF4-FFF2-40B4-BE49-F238E27FC236}">
                            <a16:creationId xmlns:a16="http://schemas.microsoft.com/office/drawing/2014/main" id="{6156D78E-19D4-499F-B14F-FB041A23BA9E}"/>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8" name="Rounded Rectangle 5">
            <a:extLst>
              <a:ext uri="{FF2B5EF4-FFF2-40B4-BE49-F238E27FC236}">
                <a16:creationId xmlns:a16="http://schemas.microsoft.com/office/drawing/2014/main" id="{7FD5B04F-C97F-443D-808D-50CE1B179952}"/>
              </a:ext>
            </a:extLst>
          </p:cNvPr>
          <p:cNvSpPr/>
          <p:nvPr/>
        </p:nvSpPr>
        <p:spPr>
          <a:xfrm>
            <a:off x="5735189" y="1702272"/>
            <a:ext cx="1872510" cy="4058012"/>
          </a:xfrm>
          <a:prstGeom prst="roundRect">
            <a:avLst>
              <a:gd name="adj" fmla="val 2506"/>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900" dirty="0">
              <a:solidFill>
                <a:schemeClr val="tx1"/>
              </a:solidFill>
              <a:latin typeface="Lucida Sans" charset="0"/>
              <a:ea typeface="Lucida Sans" charset="0"/>
              <a:cs typeface="Lucida Sans" charset="0"/>
            </a:endParaRPr>
          </a:p>
        </p:txBody>
      </p:sp>
      <p:sp>
        <p:nvSpPr>
          <p:cNvPr id="2" name="Title 1">
            <a:extLst>
              <a:ext uri="{FF2B5EF4-FFF2-40B4-BE49-F238E27FC236}">
                <a16:creationId xmlns:a16="http://schemas.microsoft.com/office/drawing/2014/main" id="{089B67A0-A200-45FF-A1ED-6C50C5161BD0}"/>
              </a:ext>
            </a:extLst>
          </p:cNvPr>
          <p:cNvSpPr>
            <a:spLocks noGrp="1"/>
          </p:cNvSpPr>
          <p:nvPr>
            <p:ph type="title"/>
          </p:nvPr>
        </p:nvSpPr>
        <p:spPr/>
        <p:txBody>
          <a:bodyPr/>
          <a:lstStyle/>
          <a:p>
            <a:r>
              <a:rPr lang="en-GB" dirty="0"/>
              <a:t>Climate change – overall summary</a:t>
            </a:r>
          </a:p>
        </p:txBody>
      </p:sp>
      <p:sp>
        <p:nvSpPr>
          <p:cNvPr id="5" name="Slide Number Placeholder 4">
            <a:extLst>
              <a:ext uri="{FF2B5EF4-FFF2-40B4-BE49-F238E27FC236}">
                <a16:creationId xmlns:a16="http://schemas.microsoft.com/office/drawing/2014/main" id="{F07F6E2F-01AB-440D-A382-670C17B67237}"/>
              </a:ext>
            </a:extLst>
          </p:cNvPr>
          <p:cNvSpPr>
            <a:spLocks noGrp="1"/>
          </p:cNvSpPr>
          <p:nvPr>
            <p:ph type="sldNum" sz="quarter" idx="12"/>
          </p:nvPr>
        </p:nvSpPr>
        <p:spPr/>
        <p:txBody>
          <a:bodyPr/>
          <a:lstStyle/>
          <a:p>
            <a:fld id="{4E85AB73-56D2-1C41-8ADB-79B9069DE6DF}" type="slidenum">
              <a:rPr lang="en-US" smtClean="0"/>
              <a:t>34</a:t>
            </a:fld>
            <a:endParaRPr lang="en-US"/>
          </a:p>
        </p:txBody>
      </p:sp>
      <p:sp>
        <p:nvSpPr>
          <p:cNvPr id="6" name="Footer Placeholder 5">
            <a:extLst>
              <a:ext uri="{FF2B5EF4-FFF2-40B4-BE49-F238E27FC236}">
                <a16:creationId xmlns:a16="http://schemas.microsoft.com/office/drawing/2014/main" id="{015EB713-7748-407F-A55E-FDA27097A5DA}"/>
              </a:ext>
            </a:extLst>
          </p:cNvPr>
          <p:cNvSpPr>
            <a:spLocks noGrp="1"/>
          </p:cNvSpPr>
          <p:nvPr>
            <p:ph type="ftr" sz="quarter" idx="3"/>
          </p:nvPr>
        </p:nvSpPr>
        <p:spPr/>
        <p:txBody>
          <a:bodyPr/>
          <a:lstStyle/>
          <a:p>
            <a:r>
              <a:rPr lang="en-US"/>
              <a:t>www.climatecloud.org</a:t>
            </a:r>
            <a:endParaRPr lang="en-US" dirty="0"/>
          </a:p>
        </p:txBody>
      </p:sp>
      <p:sp>
        <p:nvSpPr>
          <p:cNvPr id="10" name="Rounded Rectangle 5">
            <a:extLst>
              <a:ext uri="{FF2B5EF4-FFF2-40B4-BE49-F238E27FC236}">
                <a16:creationId xmlns:a16="http://schemas.microsoft.com/office/drawing/2014/main" id="{542FF618-F8F7-4BF1-9AB6-5EA54705E3FB}"/>
              </a:ext>
            </a:extLst>
          </p:cNvPr>
          <p:cNvSpPr/>
          <p:nvPr/>
        </p:nvSpPr>
        <p:spPr>
          <a:xfrm>
            <a:off x="996963" y="1703070"/>
            <a:ext cx="1896562" cy="1781772"/>
          </a:xfrm>
          <a:prstGeom prst="roundRect">
            <a:avLst>
              <a:gd name="adj" fmla="val 4900"/>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900" dirty="0">
              <a:solidFill>
                <a:schemeClr val="tx1"/>
              </a:solidFill>
              <a:latin typeface="Lucida Sans" charset="0"/>
              <a:ea typeface="Lucida Sans" charset="0"/>
              <a:cs typeface="Lucida Sans" charset="0"/>
            </a:endParaRPr>
          </a:p>
        </p:txBody>
      </p:sp>
      <p:sp>
        <p:nvSpPr>
          <p:cNvPr id="11" name="Rounded Rectangle 5">
            <a:extLst>
              <a:ext uri="{FF2B5EF4-FFF2-40B4-BE49-F238E27FC236}">
                <a16:creationId xmlns:a16="http://schemas.microsoft.com/office/drawing/2014/main" id="{AABFDAA5-E41A-4D8A-9616-6A0E918ECAD9}"/>
              </a:ext>
            </a:extLst>
          </p:cNvPr>
          <p:cNvSpPr/>
          <p:nvPr/>
        </p:nvSpPr>
        <p:spPr>
          <a:xfrm>
            <a:off x="996963" y="3630999"/>
            <a:ext cx="1896562" cy="2126497"/>
          </a:xfrm>
          <a:prstGeom prst="roundRect">
            <a:avLst>
              <a:gd name="adj" fmla="val 4900"/>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900" dirty="0">
              <a:solidFill>
                <a:schemeClr val="tx1"/>
              </a:solidFill>
              <a:latin typeface="Lucida Sans" charset="0"/>
              <a:ea typeface="Lucida Sans" charset="0"/>
              <a:cs typeface="Lucida Sans" charset="0"/>
            </a:endParaRPr>
          </a:p>
        </p:txBody>
      </p:sp>
      <p:sp>
        <p:nvSpPr>
          <p:cNvPr id="12" name="TextBox 11">
            <a:extLst>
              <a:ext uri="{FF2B5EF4-FFF2-40B4-BE49-F238E27FC236}">
                <a16:creationId xmlns:a16="http://schemas.microsoft.com/office/drawing/2014/main" id="{B3CC7984-BC5F-458C-A791-9BF7DA01649F}"/>
              </a:ext>
            </a:extLst>
          </p:cNvPr>
          <p:cNvSpPr txBox="1"/>
          <p:nvPr/>
        </p:nvSpPr>
        <p:spPr>
          <a:xfrm>
            <a:off x="1319111" y="1819882"/>
            <a:ext cx="1252266" cy="230832"/>
          </a:xfrm>
          <a:prstGeom prst="rect">
            <a:avLst/>
          </a:prstGeom>
          <a:noFill/>
        </p:spPr>
        <p:txBody>
          <a:bodyPr wrap="none" rtlCol="0">
            <a:spAutoFit/>
          </a:bodyPr>
          <a:lstStyle/>
          <a:p>
            <a:pPr algn="ctr"/>
            <a:r>
              <a:rPr lang="en-GB" sz="900" b="1" dirty="0">
                <a:latin typeface="Lucida Sans" charset="0"/>
                <a:ea typeface="Lucida Sans" charset="0"/>
                <a:cs typeface="Lucida Sans" charset="0"/>
              </a:rPr>
              <a:t>Natural processes</a:t>
            </a:r>
          </a:p>
        </p:txBody>
      </p:sp>
      <p:sp>
        <p:nvSpPr>
          <p:cNvPr id="13" name="TextBox 12">
            <a:extLst>
              <a:ext uri="{FF2B5EF4-FFF2-40B4-BE49-F238E27FC236}">
                <a16:creationId xmlns:a16="http://schemas.microsoft.com/office/drawing/2014/main" id="{0B93B895-C5C5-4E72-8020-30BE4CE2C994}"/>
              </a:ext>
            </a:extLst>
          </p:cNvPr>
          <p:cNvSpPr txBox="1"/>
          <p:nvPr/>
        </p:nvSpPr>
        <p:spPr>
          <a:xfrm>
            <a:off x="1363811" y="3741604"/>
            <a:ext cx="1175322" cy="230832"/>
          </a:xfrm>
          <a:prstGeom prst="rect">
            <a:avLst/>
          </a:prstGeom>
          <a:noFill/>
        </p:spPr>
        <p:txBody>
          <a:bodyPr wrap="none" rtlCol="0">
            <a:spAutoFit/>
          </a:bodyPr>
          <a:lstStyle/>
          <a:p>
            <a:pPr algn="ctr"/>
            <a:r>
              <a:rPr lang="en-GB" sz="900" b="1" dirty="0">
                <a:latin typeface="Lucida Sans" charset="0"/>
                <a:ea typeface="Lucida Sans" charset="0"/>
                <a:cs typeface="Lucida Sans" charset="0"/>
              </a:rPr>
              <a:t>Human activities</a:t>
            </a:r>
          </a:p>
        </p:txBody>
      </p:sp>
      <p:sp>
        <p:nvSpPr>
          <p:cNvPr id="15" name="Rectangle: Rounded Corners 14">
            <a:extLst>
              <a:ext uri="{FF2B5EF4-FFF2-40B4-BE49-F238E27FC236}">
                <a16:creationId xmlns:a16="http://schemas.microsoft.com/office/drawing/2014/main" id="{C130B85D-D98E-4148-B605-B0AABF457998}"/>
              </a:ext>
            </a:extLst>
          </p:cNvPr>
          <p:cNvSpPr/>
          <p:nvPr/>
        </p:nvSpPr>
        <p:spPr>
          <a:xfrm>
            <a:off x="1059066" y="2156792"/>
            <a:ext cx="1772355" cy="2718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latin typeface="Lucida Sans" charset="0"/>
                <a:ea typeface="Lucida Sans" charset="0"/>
                <a:cs typeface="Lucida Sans" charset="0"/>
              </a:rPr>
              <a:t>Milankovitch cycles</a:t>
            </a:r>
          </a:p>
        </p:txBody>
      </p:sp>
      <p:sp>
        <p:nvSpPr>
          <p:cNvPr id="16" name="Rectangle: Rounded Corners 15">
            <a:extLst>
              <a:ext uri="{FF2B5EF4-FFF2-40B4-BE49-F238E27FC236}">
                <a16:creationId xmlns:a16="http://schemas.microsoft.com/office/drawing/2014/main" id="{6F81FD95-65FD-4BD2-A832-C9AB656EAE82}"/>
              </a:ext>
            </a:extLst>
          </p:cNvPr>
          <p:cNvSpPr/>
          <p:nvPr/>
        </p:nvSpPr>
        <p:spPr>
          <a:xfrm>
            <a:off x="1059066" y="2481702"/>
            <a:ext cx="1772355" cy="2718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ucida Sans" charset="0"/>
              </a:rPr>
              <a:t>Sunspots</a:t>
            </a:r>
          </a:p>
        </p:txBody>
      </p:sp>
      <p:sp>
        <p:nvSpPr>
          <p:cNvPr id="17" name="Rectangle: Rounded Corners 16">
            <a:extLst>
              <a:ext uri="{FF2B5EF4-FFF2-40B4-BE49-F238E27FC236}">
                <a16:creationId xmlns:a16="http://schemas.microsoft.com/office/drawing/2014/main" id="{6A0B2E95-6279-465F-911D-B968E7612FA5}"/>
              </a:ext>
            </a:extLst>
          </p:cNvPr>
          <p:cNvSpPr/>
          <p:nvPr/>
        </p:nvSpPr>
        <p:spPr>
          <a:xfrm>
            <a:off x="1059065" y="2806612"/>
            <a:ext cx="1772355" cy="2718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ucida Sans" charset="0"/>
              </a:rPr>
              <a:t>El Nino</a:t>
            </a:r>
          </a:p>
        </p:txBody>
      </p:sp>
      <p:sp>
        <p:nvSpPr>
          <p:cNvPr id="18" name="Rectangle: Rounded Corners 17">
            <a:extLst>
              <a:ext uri="{FF2B5EF4-FFF2-40B4-BE49-F238E27FC236}">
                <a16:creationId xmlns:a16="http://schemas.microsoft.com/office/drawing/2014/main" id="{12C52861-0D0F-4729-B2F8-E8641785FBB6}"/>
              </a:ext>
            </a:extLst>
          </p:cNvPr>
          <p:cNvSpPr/>
          <p:nvPr/>
        </p:nvSpPr>
        <p:spPr>
          <a:xfrm>
            <a:off x="1059066" y="3131522"/>
            <a:ext cx="1772355" cy="2718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ucida Sans" charset="0"/>
              </a:rPr>
              <a:t>Volcanic eruptions</a:t>
            </a:r>
          </a:p>
        </p:txBody>
      </p:sp>
      <p:sp>
        <p:nvSpPr>
          <p:cNvPr id="19" name="Rectangle: Rounded Corners 18">
            <a:extLst>
              <a:ext uri="{FF2B5EF4-FFF2-40B4-BE49-F238E27FC236}">
                <a16:creationId xmlns:a16="http://schemas.microsoft.com/office/drawing/2014/main" id="{C377BEEF-721B-4AF5-A9C2-2516C8A3EE6D}"/>
              </a:ext>
            </a:extLst>
          </p:cNvPr>
          <p:cNvSpPr/>
          <p:nvPr/>
        </p:nvSpPr>
        <p:spPr>
          <a:xfrm>
            <a:off x="1425265" y="4071914"/>
            <a:ext cx="1406155" cy="2718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ucida Sans" charset="0"/>
              </a:rPr>
              <a:t>Electricity</a:t>
            </a:r>
          </a:p>
        </p:txBody>
      </p:sp>
      <p:sp>
        <p:nvSpPr>
          <p:cNvPr id="20" name="Rectangle: Rounded Corners 19">
            <a:extLst>
              <a:ext uri="{FF2B5EF4-FFF2-40B4-BE49-F238E27FC236}">
                <a16:creationId xmlns:a16="http://schemas.microsoft.com/office/drawing/2014/main" id="{8677D5BD-DA75-4883-B825-EF2246ED976B}"/>
              </a:ext>
            </a:extLst>
          </p:cNvPr>
          <p:cNvSpPr/>
          <p:nvPr/>
        </p:nvSpPr>
        <p:spPr>
          <a:xfrm>
            <a:off x="1425265" y="4396824"/>
            <a:ext cx="1406155" cy="2718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ucida Sans" charset="0"/>
              </a:rPr>
              <a:t>Heat</a:t>
            </a:r>
          </a:p>
        </p:txBody>
      </p:sp>
      <p:sp>
        <p:nvSpPr>
          <p:cNvPr id="21" name="Rectangle: Rounded Corners 20">
            <a:extLst>
              <a:ext uri="{FF2B5EF4-FFF2-40B4-BE49-F238E27FC236}">
                <a16:creationId xmlns:a16="http://schemas.microsoft.com/office/drawing/2014/main" id="{9969B9B9-F25F-4846-AF97-2B97CF56A84D}"/>
              </a:ext>
            </a:extLst>
          </p:cNvPr>
          <p:cNvSpPr/>
          <p:nvPr/>
        </p:nvSpPr>
        <p:spPr>
          <a:xfrm>
            <a:off x="1425264" y="4721734"/>
            <a:ext cx="1406155" cy="2718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ucida Sans" charset="0"/>
              </a:rPr>
              <a:t>Transport</a:t>
            </a:r>
          </a:p>
        </p:txBody>
      </p:sp>
      <p:sp>
        <p:nvSpPr>
          <p:cNvPr id="22" name="Rectangle: Rounded Corners 21">
            <a:extLst>
              <a:ext uri="{FF2B5EF4-FFF2-40B4-BE49-F238E27FC236}">
                <a16:creationId xmlns:a16="http://schemas.microsoft.com/office/drawing/2014/main" id="{406EC77F-F7CF-4584-91EA-5B0CB82438AD}"/>
              </a:ext>
            </a:extLst>
          </p:cNvPr>
          <p:cNvSpPr/>
          <p:nvPr/>
        </p:nvSpPr>
        <p:spPr>
          <a:xfrm>
            <a:off x="1059065" y="5046644"/>
            <a:ext cx="1772355" cy="2718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ucida Sans" charset="0"/>
              </a:rPr>
              <a:t>Land use change</a:t>
            </a:r>
          </a:p>
        </p:txBody>
      </p:sp>
      <p:sp>
        <p:nvSpPr>
          <p:cNvPr id="23" name="Rectangle: Rounded Corners 22">
            <a:extLst>
              <a:ext uri="{FF2B5EF4-FFF2-40B4-BE49-F238E27FC236}">
                <a16:creationId xmlns:a16="http://schemas.microsoft.com/office/drawing/2014/main" id="{2BE69D5D-F53E-43E7-8EE1-F4B6D2B9BEB1}"/>
              </a:ext>
            </a:extLst>
          </p:cNvPr>
          <p:cNvSpPr/>
          <p:nvPr/>
        </p:nvSpPr>
        <p:spPr>
          <a:xfrm rot="16200000">
            <a:off x="733007" y="4395676"/>
            <a:ext cx="923986" cy="2718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ucida Sans" charset="0"/>
              </a:rPr>
              <a:t>Energy use</a:t>
            </a:r>
          </a:p>
        </p:txBody>
      </p:sp>
      <p:sp>
        <p:nvSpPr>
          <p:cNvPr id="24" name="Rectangle: Rounded Corners 23">
            <a:extLst>
              <a:ext uri="{FF2B5EF4-FFF2-40B4-BE49-F238E27FC236}">
                <a16:creationId xmlns:a16="http://schemas.microsoft.com/office/drawing/2014/main" id="{64679596-CD75-4CD2-B1C2-85F01327064F}"/>
              </a:ext>
            </a:extLst>
          </p:cNvPr>
          <p:cNvSpPr/>
          <p:nvPr/>
        </p:nvSpPr>
        <p:spPr>
          <a:xfrm>
            <a:off x="1059064" y="5371554"/>
            <a:ext cx="1772355" cy="2718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ucida Sans" charset="0"/>
              </a:rPr>
              <a:t>Waste management</a:t>
            </a:r>
          </a:p>
        </p:txBody>
      </p:sp>
      <p:sp>
        <p:nvSpPr>
          <p:cNvPr id="25" name="Rounded Rectangle 5">
            <a:extLst>
              <a:ext uri="{FF2B5EF4-FFF2-40B4-BE49-F238E27FC236}">
                <a16:creationId xmlns:a16="http://schemas.microsoft.com/office/drawing/2014/main" id="{59854F23-3B62-43ED-8142-5EE4E5549543}"/>
              </a:ext>
            </a:extLst>
          </p:cNvPr>
          <p:cNvSpPr/>
          <p:nvPr/>
        </p:nvSpPr>
        <p:spPr>
          <a:xfrm>
            <a:off x="996960" y="1191786"/>
            <a:ext cx="1896562" cy="365125"/>
          </a:xfrm>
          <a:prstGeom prst="roundRect">
            <a:avLst>
              <a:gd name="adj" fmla="val 14175"/>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900" b="1" dirty="0">
                <a:solidFill>
                  <a:schemeClr val="tx1"/>
                </a:solidFill>
                <a:latin typeface="Lucida Sans" charset="0"/>
                <a:ea typeface="Lucida Sans" charset="0"/>
                <a:cs typeface="Lucida Sans" charset="0"/>
              </a:rPr>
              <a:t>It’s simple – the Causes </a:t>
            </a:r>
          </a:p>
        </p:txBody>
      </p:sp>
      <p:sp>
        <p:nvSpPr>
          <p:cNvPr id="26" name="Rounded Rectangle 5">
            <a:extLst>
              <a:ext uri="{FF2B5EF4-FFF2-40B4-BE49-F238E27FC236}">
                <a16:creationId xmlns:a16="http://schemas.microsoft.com/office/drawing/2014/main" id="{0E4139B6-F746-4A14-BCD7-10F173553986}"/>
              </a:ext>
            </a:extLst>
          </p:cNvPr>
          <p:cNvSpPr/>
          <p:nvPr/>
        </p:nvSpPr>
        <p:spPr>
          <a:xfrm>
            <a:off x="3372089" y="1191786"/>
            <a:ext cx="4271417" cy="365125"/>
          </a:xfrm>
          <a:prstGeom prst="roundRect">
            <a:avLst>
              <a:gd name="adj" fmla="val 14175"/>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900" b="1" dirty="0">
                <a:solidFill>
                  <a:schemeClr val="tx1"/>
                </a:solidFill>
                <a:latin typeface="Lucida Sans" charset="0"/>
                <a:ea typeface="Lucida Sans" charset="0"/>
                <a:cs typeface="Lucida Sans" charset="0"/>
              </a:rPr>
              <a:t>It’s serious – the Effects</a:t>
            </a:r>
          </a:p>
        </p:txBody>
      </p:sp>
      <p:sp>
        <p:nvSpPr>
          <p:cNvPr id="27" name="Rounded Rectangle 5">
            <a:extLst>
              <a:ext uri="{FF2B5EF4-FFF2-40B4-BE49-F238E27FC236}">
                <a16:creationId xmlns:a16="http://schemas.microsoft.com/office/drawing/2014/main" id="{F0618DB1-103E-4D84-969F-CA2F9956C7E2}"/>
              </a:ext>
            </a:extLst>
          </p:cNvPr>
          <p:cNvSpPr/>
          <p:nvPr/>
        </p:nvSpPr>
        <p:spPr>
          <a:xfrm>
            <a:off x="3372089" y="1703069"/>
            <a:ext cx="1872510" cy="4057214"/>
          </a:xfrm>
          <a:prstGeom prst="roundRect">
            <a:avLst>
              <a:gd name="adj" fmla="val 2506"/>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900" dirty="0">
              <a:solidFill>
                <a:schemeClr val="tx1"/>
              </a:solidFill>
              <a:latin typeface="Lucida Sans" charset="0"/>
              <a:ea typeface="Lucida Sans" charset="0"/>
              <a:cs typeface="Lucida Sans" charset="0"/>
            </a:endParaRPr>
          </a:p>
        </p:txBody>
      </p:sp>
      <p:sp>
        <p:nvSpPr>
          <p:cNvPr id="28" name="TextBox 27">
            <a:extLst>
              <a:ext uri="{FF2B5EF4-FFF2-40B4-BE49-F238E27FC236}">
                <a16:creationId xmlns:a16="http://schemas.microsoft.com/office/drawing/2014/main" id="{767E6DA6-AE0A-40BC-96B0-AB2FB8B897E7}"/>
              </a:ext>
            </a:extLst>
          </p:cNvPr>
          <p:cNvSpPr txBox="1"/>
          <p:nvPr/>
        </p:nvSpPr>
        <p:spPr>
          <a:xfrm>
            <a:off x="3777595" y="1819882"/>
            <a:ext cx="1085554" cy="230832"/>
          </a:xfrm>
          <a:prstGeom prst="rect">
            <a:avLst/>
          </a:prstGeom>
          <a:noFill/>
        </p:spPr>
        <p:txBody>
          <a:bodyPr wrap="none" rtlCol="0">
            <a:spAutoFit/>
          </a:bodyPr>
          <a:lstStyle/>
          <a:p>
            <a:pPr algn="ctr"/>
            <a:r>
              <a:rPr lang="en-GB" sz="900" b="1" dirty="0">
                <a:latin typeface="Lucida Sans" charset="0"/>
                <a:ea typeface="Lucida Sans" charset="0"/>
                <a:cs typeface="Lucida Sans" charset="0"/>
              </a:rPr>
              <a:t>Primary effects</a:t>
            </a:r>
          </a:p>
        </p:txBody>
      </p:sp>
      <p:sp>
        <p:nvSpPr>
          <p:cNvPr id="30" name="TextBox 29">
            <a:extLst>
              <a:ext uri="{FF2B5EF4-FFF2-40B4-BE49-F238E27FC236}">
                <a16:creationId xmlns:a16="http://schemas.microsoft.com/office/drawing/2014/main" id="{131A964E-2035-4964-92E4-0E4C26358EC8}"/>
              </a:ext>
            </a:extLst>
          </p:cNvPr>
          <p:cNvSpPr txBox="1"/>
          <p:nvPr/>
        </p:nvSpPr>
        <p:spPr>
          <a:xfrm>
            <a:off x="6078710" y="1819883"/>
            <a:ext cx="1233030" cy="230832"/>
          </a:xfrm>
          <a:prstGeom prst="rect">
            <a:avLst/>
          </a:prstGeom>
          <a:noFill/>
        </p:spPr>
        <p:txBody>
          <a:bodyPr wrap="none" rtlCol="0">
            <a:spAutoFit/>
          </a:bodyPr>
          <a:lstStyle/>
          <a:p>
            <a:pPr algn="ctr"/>
            <a:r>
              <a:rPr lang="en-GB" sz="900" b="1" dirty="0">
                <a:latin typeface="Lucida Sans" charset="0"/>
                <a:ea typeface="Lucida Sans" charset="0"/>
                <a:cs typeface="Lucida Sans" charset="0"/>
              </a:rPr>
              <a:t>Secondary effects</a:t>
            </a:r>
          </a:p>
        </p:txBody>
      </p:sp>
      <p:sp>
        <p:nvSpPr>
          <p:cNvPr id="31" name="Rectangle: Rounded Corners 30">
            <a:extLst>
              <a:ext uri="{FF2B5EF4-FFF2-40B4-BE49-F238E27FC236}">
                <a16:creationId xmlns:a16="http://schemas.microsoft.com/office/drawing/2014/main" id="{54569E85-0BCF-4FD1-ACBD-380B9C99BE11}"/>
              </a:ext>
            </a:extLst>
          </p:cNvPr>
          <p:cNvSpPr/>
          <p:nvPr/>
        </p:nvSpPr>
        <p:spPr>
          <a:xfrm>
            <a:off x="3434192" y="4045193"/>
            <a:ext cx="1772355" cy="61282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ucida Sans" charset="0"/>
              </a:rPr>
              <a:t>Enhanced greenhouse effect: Temperature Increases</a:t>
            </a:r>
          </a:p>
        </p:txBody>
      </p:sp>
      <p:sp>
        <p:nvSpPr>
          <p:cNvPr id="32" name="Arrow: Right 31">
            <a:extLst>
              <a:ext uri="{FF2B5EF4-FFF2-40B4-BE49-F238E27FC236}">
                <a16:creationId xmlns:a16="http://schemas.microsoft.com/office/drawing/2014/main" id="{39D663EF-9D38-4A50-AECD-F8C8727E72BF}"/>
              </a:ext>
            </a:extLst>
          </p:cNvPr>
          <p:cNvSpPr/>
          <p:nvPr/>
        </p:nvSpPr>
        <p:spPr>
          <a:xfrm>
            <a:off x="2937481" y="2361995"/>
            <a:ext cx="372503" cy="511283"/>
          </a:xfrm>
          <a:prstGeom prst="rightArrow">
            <a:avLst>
              <a:gd name="adj1" fmla="val 50000"/>
              <a:gd name="adj2" fmla="val 742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Lucida Sans" charset="0"/>
              <a:ea typeface="Lucida Sans" charset="0"/>
              <a:cs typeface="Lucida Sans" charset="0"/>
            </a:endParaRPr>
          </a:p>
        </p:txBody>
      </p:sp>
      <p:sp>
        <p:nvSpPr>
          <p:cNvPr id="33" name="Arrow: Right 32">
            <a:extLst>
              <a:ext uri="{FF2B5EF4-FFF2-40B4-BE49-F238E27FC236}">
                <a16:creationId xmlns:a16="http://schemas.microsoft.com/office/drawing/2014/main" id="{19FA8D97-B43E-4525-B44E-197894D3F16F}"/>
              </a:ext>
            </a:extLst>
          </p:cNvPr>
          <p:cNvSpPr/>
          <p:nvPr/>
        </p:nvSpPr>
        <p:spPr>
          <a:xfrm>
            <a:off x="2935283" y="4351379"/>
            <a:ext cx="372503" cy="511283"/>
          </a:xfrm>
          <a:prstGeom prst="rightArrow">
            <a:avLst>
              <a:gd name="adj1" fmla="val 50000"/>
              <a:gd name="adj2" fmla="val 742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Lucida Sans" charset="0"/>
              <a:ea typeface="Lucida Sans" charset="0"/>
              <a:cs typeface="Lucida Sans" charset="0"/>
            </a:endParaRPr>
          </a:p>
        </p:txBody>
      </p:sp>
      <p:sp>
        <p:nvSpPr>
          <p:cNvPr id="34" name="Arrow: Right 33">
            <a:extLst>
              <a:ext uri="{FF2B5EF4-FFF2-40B4-BE49-F238E27FC236}">
                <a16:creationId xmlns:a16="http://schemas.microsoft.com/office/drawing/2014/main" id="{847CFCC8-37F3-47D9-8C8B-56B7D664024A}"/>
              </a:ext>
            </a:extLst>
          </p:cNvPr>
          <p:cNvSpPr/>
          <p:nvPr/>
        </p:nvSpPr>
        <p:spPr>
          <a:xfrm>
            <a:off x="5306707" y="2361995"/>
            <a:ext cx="372503" cy="511283"/>
          </a:xfrm>
          <a:prstGeom prst="rightArrow">
            <a:avLst>
              <a:gd name="adj1" fmla="val 50000"/>
              <a:gd name="adj2" fmla="val 742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Lucida Sans" charset="0"/>
              <a:ea typeface="Lucida Sans" charset="0"/>
              <a:cs typeface="Lucida Sans" charset="0"/>
            </a:endParaRPr>
          </a:p>
        </p:txBody>
      </p:sp>
      <p:sp>
        <p:nvSpPr>
          <p:cNvPr id="35" name="Arrow: Right 34">
            <a:extLst>
              <a:ext uri="{FF2B5EF4-FFF2-40B4-BE49-F238E27FC236}">
                <a16:creationId xmlns:a16="http://schemas.microsoft.com/office/drawing/2014/main" id="{74474821-BD23-4F9F-9E9B-3594C6D0B6B5}"/>
              </a:ext>
            </a:extLst>
          </p:cNvPr>
          <p:cNvSpPr/>
          <p:nvPr/>
        </p:nvSpPr>
        <p:spPr>
          <a:xfrm rot="10800000">
            <a:off x="5306706" y="4351378"/>
            <a:ext cx="372503" cy="511283"/>
          </a:xfrm>
          <a:prstGeom prst="rightArrow">
            <a:avLst>
              <a:gd name="adj1" fmla="val 50000"/>
              <a:gd name="adj2" fmla="val 742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Lucida Sans" charset="0"/>
              <a:ea typeface="Lucida Sans" charset="0"/>
              <a:cs typeface="Lucida Sans" charset="0"/>
            </a:endParaRPr>
          </a:p>
        </p:txBody>
      </p:sp>
      <p:sp>
        <p:nvSpPr>
          <p:cNvPr id="36" name="Rectangle: Rounded Corners 35">
            <a:extLst>
              <a:ext uri="{FF2B5EF4-FFF2-40B4-BE49-F238E27FC236}">
                <a16:creationId xmlns:a16="http://schemas.microsoft.com/office/drawing/2014/main" id="{3DDCD63D-95A0-4012-9E2E-99BD6E7E584E}"/>
              </a:ext>
            </a:extLst>
          </p:cNvPr>
          <p:cNvSpPr/>
          <p:nvPr/>
        </p:nvSpPr>
        <p:spPr>
          <a:xfrm>
            <a:off x="6163403" y="2156490"/>
            <a:ext cx="1376681" cy="2718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ucida Sans" charset="0"/>
              </a:rPr>
              <a:t>Ice cap melting</a:t>
            </a:r>
          </a:p>
        </p:txBody>
      </p:sp>
      <p:sp>
        <p:nvSpPr>
          <p:cNvPr id="37" name="Rectangle: Rounded Corners 36">
            <a:extLst>
              <a:ext uri="{FF2B5EF4-FFF2-40B4-BE49-F238E27FC236}">
                <a16:creationId xmlns:a16="http://schemas.microsoft.com/office/drawing/2014/main" id="{F04E1424-D889-45D8-B2BC-DB754E1E846D}"/>
              </a:ext>
            </a:extLst>
          </p:cNvPr>
          <p:cNvSpPr/>
          <p:nvPr/>
        </p:nvSpPr>
        <p:spPr>
          <a:xfrm>
            <a:off x="6157503" y="2476586"/>
            <a:ext cx="1376681" cy="2718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ucida Sans" charset="0"/>
              </a:rPr>
              <a:t>Sea level rise</a:t>
            </a:r>
          </a:p>
        </p:txBody>
      </p:sp>
      <p:sp>
        <p:nvSpPr>
          <p:cNvPr id="38" name="Rectangle: Rounded Corners 37">
            <a:extLst>
              <a:ext uri="{FF2B5EF4-FFF2-40B4-BE49-F238E27FC236}">
                <a16:creationId xmlns:a16="http://schemas.microsoft.com/office/drawing/2014/main" id="{7B2F00BB-BB47-4F72-996F-7DCFA08F34CD}"/>
              </a:ext>
            </a:extLst>
          </p:cNvPr>
          <p:cNvSpPr/>
          <p:nvPr/>
        </p:nvSpPr>
        <p:spPr>
          <a:xfrm>
            <a:off x="6157502" y="2796682"/>
            <a:ext cx="1376681" cy="2718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ucida Sans" charset="0"/>
              </a:rPr>
              <a:t>Ocean acidification</a:t>
            </a:r>
          </a:p>
        </p:txBody>
      </p:sp>
      <p:sp>
        <p:nvSpPr>
          <p:cNvPr id="39" name="Rectangle: Rounded Corners 38">
            <a:extLst>
              <a:ext uri="{FF2B5EF4-FFF2-40B4-BE49-F238E27FC236}">
                <a16:creationId xmlns:a16="http://schemas.microsoft.com/office/drawing/2014/main" id="{901196CC-16A9-4FED-9B46-329F5C798DFA}"/>
              </a:ext>
            </a:extLst>
          </p:cNvPr>
          <p:cNvSpPr/>
          <p:nvPr/>
        </p:nvSpPr>
        <p:spPr>
          <a:xfrm>
            <a:off x="6163403" y="3116778"/>
            <a:ext cx="1376681" cy="2718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ucida Sans" charset="0"/>
              </a:rPr>
              <a:t>Ecosystem distribution</a:t>
            </a:r>
          </a:p>
        </p:txBody>
      </p:sp>
      <p:sp>
        <p:nvSpPr>
          <p:cNvPr id="40" name="Rectangle: Rounded Corners 39">
            <a:extLst>
              <a:ext uri="{FF2B5EF4-FFF2-40B4-BE49-F238E27FC236}">
                <a16:creationId xmlns:a16="http://schemas.microsoft.com/office/drawing/2014/main" id="{C56F25A1-A117-4481-BB51-D9F176898EA9}"/>
              </a:ext>
            </a:extLst>
          </p:cNvPr>
          <p:cNvSpPr/>
          <p:nvPr/>
        </p:nvSpPr>
        <p:spPr>
          <a:xfrm>
            <a:off x="6157501" y="3436874"/>
            <a:ext cx="1376681" cy="2718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ucida Sans" charset="0"/>
              </a:rPr>
              <a:t>Extreme weather</a:t>
            </a:r>
          </a:p>
        </p:txBody>
      </p:sp>
      <p:sp>
        <p:nvSpPr>
          <p:cNvPr id="41" name="Rectangle: Rounded Corners 40">
            <a:extLst>
              <a:ext uri="{FF2B5EF4-FFF2-40B4-BE49-F238E27FC236}">
                <a16:creationId xmlns:a16="http://schemas.microsoft.com/office/drawing/2014/main" id="{6DFF202C-83E4-40C6-A870-B8F0B81E1F1B}"/>
              </a:ext>
            </a:extLst>
          </p:cNvPr>
          <p:cNvSpPr/>
          <p:nvPr/>
        </p:nvSpPr>
        <p:spPr>
          <a:xfrm>
            <a:off x="6163403" y="3756970"/>
            <a:ext cx="1376681" cy="2718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ucida Sans" charset="0"/>
              </a:rPr>
              <a:t>Permafrost</a:t>
            </a:r>
          </a:p>
        </p:txBody>
      </p:sp>
      <p:sp>
        <p:nvSpPr>
          <p:cNvPr id="42" name="Rectangle: Rounded Corners 41">
            <a:extLst>
              <a:ext uri="{FF2B5EF4-FFF2-40B4-BE49-F238E27FC236}">
                <a16:creationId xmlns:a16="http://schemas.microsoft.com/office/drawing/2014/main" id="{E232DC34-A995-4F9D-84A6-1839CA999609}"/>
              </a:ext>
            </a:extLst>
          </p:cNvPr>
          <p:cNvSpPr/>
          <p:nvPr/>
        </p:nvSpPr>
        <p:spPr>
          <a:xfrm rot="16200000">
            <a:off x="5022103" y="2954117"/>
            <a:ext cx="1877574" cy="2718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ucida Sans" charset="0"/>
              </a:rPr>
              <a:t>Environmental</a:t>
            </a:r>
          </a:p>
        </p:txBody>
      </p:sp>
      <p:sp>
        <p:nvSpPr>
          <p:cNvPr id="43" name="Rectangle: Rounded Corners 42">
            <a:extLst>
              <a:ext uri="{FF2B5EF4-FFF2-40B4-BE49-F238E27FC236}">
                <a16:creationId xmlns:a16="http://schemas.microsoft.com/office/drawing/2014/main" id="{C2BEDF5D-D692-47F3-8C11-DE6D3768E514}"/>
              </a:ext>
            </a:extLst>
          </p:cNvPr>
          <p:cNvSpPr/>
          <p:nvPr/>
        </p:nvSpPr>
        <p:spPr>
          <a:xfrm>
            <a:off x="3744324" y="2162663"/>
            <a:ext cx="1462223" cy="2718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ucida Sans" charset="0"/>
              </a:rPr>
              <a:t>CO2 release</a:t>
            </a:r>
          </a:p>
        </p:txBody>
      </p:sp>
      <p:sp>
        <p:nvSpPr>
          <p:cNvPr id="44" name="Rectangle: Rounded Corners 43">
            <a:extLst>
              <a:ext uri="{FF2B5EF4-FFF2-40B4-BE49-F238E27FC236}">
                <a16:creationId xmlns:a16="http://schemas.microsoft.com/office/drawing/2014/main" id="{AA646804-D862-4C88-96D7-E453E3963159}"/>
              </a:ext>
            </a:extLst>
          </p:cNvPr>
          <p:cNvSpPr/>
          <p:nvPr/>
        </p:nvSpPr>
        <p:spPr>
          <a:xfrm>
            <a:off x="3744324" y="2481702"/>
            <a:ext cx="1462223" cy="2718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ucida Sans" charset="0"/>
              </a:rPr>
              <a:t>Methane release</a:t>
            </a:r>
          </a:p>
        </p:txBody>
      </p:sp>
      <p:sp>
        <p:nvSpPr>
          <p:cNvPr id="45" name="Rounded Rectangle 5">
            <a:extLst>
              <a:ext uri="{FF2B5EF4-FFF2-40B4-BE49-F238E27FC236}">
                <a16:creationId xmlns:a16="http://schemas.microsoft.com/office/drawing/2014/main" id="{EC3B2A7E-EA3C-4E8C-A62A-8BB499100F93}"/>
              </a:ext>
            </a:extLst>
          </p:cNvPr>
          <p:cNvSpPr/>
          <p:nvPr/>
        </p:nvSpPr>
        <p:spPr>
          <a:xfrm>
            <a:off x="8122074" y="1191786"/>
            <a:ext cx="1894079" cy="365125"/>
          </a:xfrm>
          <a:prstGeom prst="roundRect">
            <a:avLst>
              <a:gd name="adj" fmla="val 14175"/>
            </a:avLst>
          </a:prstGeom>
          <a:solidFill>
            <a:schemeClr val="accent6">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900" b="1" dirty="0">
                <a:solidFill>
                  <a:schemeClr val="tx1"/>
                </a:solidFill>
                <a:latin typeface="Lucida Sans" charset="0"/>
                <a:ea typeface="Lucida Sans" charset="0"/>
                <a:cs typeface="Lucida Sans" charset="0"/>
              </a:rPr>
              <a:t>It’s </a:t>
            </a:r>
            <a:r>
              <a:rPr lang="en-US" sz="900" b="1" dirty="0" err="1">
                <a:solidFill>
                  <a:schemeClr val="tx1"/>
                </a:solidFill>
                <a:latin typeface="Lucida Sans" charset="0"/>
                <a:ea typeface="Lucida Sans" charset="0"/>
                <a:cs typeface="Lucida Sans" charset="0"/>
              </a:rPr>
              <a:t>solveable</a:t>
            </a:r>
            <a:r>
              <a:rPr lang="en-US" sz="900" b="1" dirty="0">
                <a:solidFill>
                  <a:schemeClr val="tx1"/>
                </a:solidFill>
                <a:latin typeface="Lucida Sans" charset="0"/>
                <a:ea typeface="Lucida Sans" charset="0"/>
                <a:cs typeface="Lucida Sans" charset="0"/>
              </a:rPr>
              <a:t> – the Solutions</a:t>
            </a:r>
          </a:p>
        </p:txBody>
      </p:sp>
      <p:sp>
        <p:nvSpPr>
          <p:cNvPr id="46" name="Rectangle: Rounded Corners 45">
            <a:extLst>
              <a:ext uri="{FF2B5EF4-FFF2-40B4-BE49-F238E27FC236}">
                <a16:creationId xmlns:a16="http://schemas.microsoft.com/office/drawing/2014/main" id="{3AA851F5-4800-4817-99E1-BC1A024936BD}"/>
              </a:ext>
            </a:extLst>
          </p:cNvPr>
          <p:cNvSpPr/>
          <p:nvPr/>
        </p:nvSpPr>
        <p:spPr>
          <a:xfrm>
            <a:off x="6153357" y="4114373"/>
            <a:ext cx="1376681" cy="2718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ucida Sans" charset="0"/>
              </a:rPr>
              <a:t>Migration</a:t>
            </a:r>
          </a:p>
        </p:txBody>
      </p:sp>
      <p:sp>
        <p:nvSpPr>
          <p:cNvPr id="47" name="Rectangle: Rounded Corners 46">
            <a:extLst>
              <a:ext uri="{FF2B5EF4-FFF2-40B4-BE49-F238E27FC236}">
                <a16:creationId xmlns:a16="http://schemas.microsoft.com/office/drawing/2014/main" id="{72056586-B751-422B-9B7B-70A9ED77B5CF}"/>
              </a:ext>
            </a:extLst>
          </p:cNvPr>
          <p:cNvSpPr/>
          <p:nvPr/>
        </p:nvSpPr>
        <p:spPr>
          <a:xfrm>
            <a:off x="6157503" y="4435274"/>
            <a:ext cx="1376681" cy="2718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ucida Sans" charset="0"/>
              </a:rPr>
              <a:t>Development pathways</a:t>
            </a:r>
          </a:p>
        </p:txBody>
      </p:sp>
      <p:sp>
        <p:nvSpPr>
          <p:cNvPr id="48" name="Rectangle: Rounded Corners 47">
            <a:extLst>
              <a:ext uri="{FF2B5EF4-FFF2-40B4-BE49-F238E27FC236}">
                <a16:creationId xmlns:a16="http://schemas.microsoft.com/office/drawing/2014/main" id="{A27CF05A-A067-4BE8-887A-66DAC8F9BF9C}"/>
              </a:ext>
            </a:extLst>
          </p:cNvPr>
          <p:cNvSpPr/>
          <p:nvPr/>
        </p:nvSpPr>
        <p:spPr>
          <a:xfrm>
            <a:off x="6163403" y="5122887"/>
            <a:ext cx="1376681" cy="2718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ucida Sans" charset="0"/>
              </a:rPr>
              <a:t>Economic costs</a:t>
            </a:r>
          </a:p>
        </p:txBody>
      </p:sp>
      <p:sp>
        <p:nvSpPr>
          <p:cNvPr id="49" name="Rectangle: Rounded Corners 48">
            <a:extLst>
              <a:ext uri="{FF2B5EF4-FFF2-40B4-BE49-F238E27FC236}">
                <a16:creationId xmlns:a16="http://schemas.microsoft.com/office/drawing/2014/main" id="{642DF4C0-D79B-40F3-A7BC-F7E40FC9CB55}"/>
              </a:ext>
            </a:extLst>
          </p:cNvPr>
          <p:cNvSpPr/>
          <p:nvPr/>
        </p:nvSpPr>
        <p:spPr>
          <a:xfrm>
            <a:off x="6157503" y="5435853"/>
            <a:ext cx="1376681" cy="2718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ucida Sans" charset="0"/>
              </a:rPr>
              <a:t>Food production</a:t>
            </a:r>
          </a:p>
        </p:txBody>
      </p:sp>
      <p:sp>
        <p:nvSpPr>
          <p:cNvPr id="50" name="Rectangle: Rounded Corners 49">
            <a:extLst>
              <a:ext uri="{FF2B5EF4-FFF2-40B4-BE49-F238E27FC236}">
                <a16:creationId xmlns:a16="http://schemas.microsoft.com/office/drawing/2014/main" id="{8598B7AA-2864-46AA-BA14-5FC083B2083B}"/>
              </a:ext>
            </a:extLst>
          </p:cNvPr>
          <p:cNvSpPr/>
          <p:nvPr/>
        </p:nvSpPr>
        <p:spPr>
          <a:xfrm>
            <a:off x="6163402" y="4759164"/>
            <a:ext cx="1376681" cy="2718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ucida Sans" charset="0"/>
              </a:rPr>
              <a:t>Disease</a:t>
            </a:r>
          </a:p>
        </p:txBody>
      </p:sp>
      <p:sp>
        <p:nvSpPr>
          <p:cNvPr id="51" name="Rectangle: Rounded Corners 50">
            <a:extLst>
              <a:ext uri="{FF2B5EF4-FFF2-40B4-BE49-F238E27FC236}">
                <a16:creationId xmlns:a16="http://schemas.microsoft.com/office/drawing/2014/main" id="{4FFAF955-BC91-4770-9410-B746BF66A5CB}"/>
              </a:ext>
            </a:extLst>
          </p:cNvPr>
          <p:cNvSpPr/>
          <p:nvPr/>
        </p:nvSpPr>
        <p:spPr>
          <a:xfrm rot="16200000">
            <a:off x="5493893" y="4436769"/>
            <a:ext cx="916661" cy="2718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ucida Sans" charset="0"/>
              </a:rPr>
              <a:t>Social</a:t>
            </a:r>
          </a:p>
        </p:txBody>
      </p:sp>
      <p:sp>
        <p:nvSpPr>
          <p:cNvPr id="52" name="Rectangle: Rounded Corners 51">
            <a:extLst>
              <a:ext uri="{FF2B5EF4-FFF2-40B4-BE49-F238E27FC236}">
                <a16:creationId xmlns:a16="http://schemas.microsoft.com/office/drawing/2014/main" id="{013C7A78-6B0D-46F5-9E83-D0079F808EF5}"/>
              </a:ext>
            </a:extLst>
          </p:cNvPr>
          <p:cNvSpPr/>
          <p:nvPr/>
        </p:nvSpPr>
        <p:spPr>
          <a:xfrm rot="16200000">
            <a:off x="5668472" y="5279370"/>
            <a:ext cx="584836" cy="2718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ucida Sans" charset="0"/>
              </a:rPr>
              <a:t>Economic</a:t>
            </a:r>
          </a:p>
        </p:txBody>
      </p:sp>
      <p:sp>
        <p:nvSpPr>
          <p:cNvPr id="54" name="Rounded Rectangle 5">
            <a:extLst>
              <a:ext uri="{FF2B5EF4-FFF2-40B4-BE49-F238E27FC236}">
                <a16:creationId xmlns:a16="http://schemas.microsoft.com/office/drawing/2014/main" id="{EEC6CD83-9EDA-4670-B818-B383646458A0}"/>
              </a:ext>
            </a:extLst>
          </p:cNvPr>
          <p:cNvSpPr/>
          <p:nvPr/>
        </p:nvSpPr>
        <p:spPr>
          <a:xfrm>
            <a:off x="8119591" y="1708709"/>
            <a:ext cx="1896562" cy="2501726"/>
          </a:xfrm>
          <a:prstGeom prst="roundRect">
            <a:avLst>
              <a:gd name="adj" fmla="val 4900"/>
            </a:avLst>
          </a:prstGeom>
          <a:solidFill>
            <a:schemeClr val="accent6">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900" dirty="0">
              <a:solidFill>
                <a:schemeClr val="tx1"/>
              </a:solidFill>
              <a:latin typeface="Lucida Sans" charset="0"/>
              <a:ea typeface="Lucida Sans" charset="0"/>
              <a:cs typeface="Lucida Sans" charset="0"/>
            </a:endParaRPr>
          </a:p>
        </p:txBody>
      </p:sp>
      <p:sp>
        <p:nvSpPr>
          <p:cNvPr id="55" name="Rounded Rectangle 5">
            <a:extLst>
              <a:ext uri="{FF2B5EF4-FFF2-40B4-BE49-F238E27FC236}">
                <a16:creationId xmlns:a16="http://schemas.microsoft.com/office/drawing/2014/main" id="{123305B0-33CE-4112-9546-D70B59809F77}"/>
              </a:ext>
            </a:extLst>
          </p:cNvPr>
          <p:cNvSpPr/>
          <p:nvPr/>
        </p:nvSpPr>
        <p:spPr>
          <a:xfrm>
            <a:off x="8122074" y="4319038"/>
            <a:ext cx="1894079" cy="1441246"/>
          </a:xfrm>
          <a:prstGeom prst="roundRect">
            <a:avLst>
              <a:gd name="adj" fmla="val 4900"/>
            </a:avLst>
          </a:prstGeom>
          <a:solidFill>
            <a:schemeClr val="accent6">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en-US" sz="900" dirty="0">
              <a:solidFill>
                <a:schemeClr val="tx1"/>
              </a:solidFill>
              <a:latin typeface="Lucida Sans" charset="0"/>
              <a:ea typeface="Lucida Sans" charset="0"/>
              <a:cs typeface="Lucida Sans" charset="0"/>
            </a:endParaRPr>
          </a:p>
        </p:txBody>
      </p:sp>
      <p:sp>
        <p:nvSpPr>
          <p:cNvPr id="56" name="Arrow: Right 55">
            <a:extLst>
              <a:ext uri="{FF2B5EF4-FFF2-40B4-BE49-F238E27FC236}">
                <a16:creationId xmlns:a16="http://schemas.microsoft.com/office/drawing/2014/main" id="{F4F7E63B-EF47-442C-8567-5070FD6FF095}"/>
              </a:ext>
            </a:extLst>
          </p:cNvPr>
          <p:cNvSpPr/>
          <p:nvPr/>
        </p:nvSpPr>
        <p:spPr>
          <a:xfrm>
            <a:off x="7695296" y="2361995"/>
            <a:ext cx="372503" cy="511283"/>
          </a:xfrm>
          <a:prstGeom prst="rightArrow">
            <a:avLst>
              <a:gd name="adj1" fmla="val 50000"/>
              <a:gd name="adj2" fmla="val 742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Lucida Sans" charset="0"/>
              <a:ea typeface="Lucida Sans" charset="0"/>
              <a:cs typeface="Lucida Sans" charset="0"/>
            </a:endParaRPr>
          </a:p>
        </p:txBody>
      </p:sp>
      <p:sp>
        <p:nvSpPr>
          <p:cNvPr id="57" name="TextBox 56">
            <a:extLst>
              <a:ext uri="{FF2B5EF4-FFF2-40B4-BE49-F238E27FC236}">
                <a16:creationId xmlns:a16="http://schemas.microsoft.com/office/drawing/2014/main" id="{39221419-BFF1-4A18-8B47-58048A462219}"/>
              </a:ext>
            </a:extLst>
          </p:cNvPr>
          <p:cNvSpPr txBox="1"/>
          <p:nvPr/>
        </p:nvSpPr>
        <p:spPr>
          <a:xfrm>
            <a:off x="8675777" y="1817312"/>
            <a:ext cx="784189" cy="230832"/>
          </a:xfrm>
          <a:prstGeom prst="rect">
            <a:avLst/>
          </a:prstGeom>
          <a:noFill/>
        </p:spPr>
        <p:txBody>
          <a:bodyPr wrap="none" rtlCol="0">
            <a:spAutoFit/>
          </a:bodyPr>
          <a:lstStyle/>
          <a:p>
            <a:pPr algn="ctr"/>
            <a:r>
              <a:rPr lang="en-GB" sz="900" b="1" dirty="0">
                <a:latin typeface="Lucida Sans" charset="0"/>
                <a:ea typeface="Lucida Sans" charset="0"/>
                <a:cs typeface="Lucida Sans" charset="0"/>
              </a:rPr>
              <a:t>Mitigation</a:t>
            </a:r>
          </a:p>
        </p:txBody>
      </p:sp>
      <p:sp>
        <p:nvSpPr>
          <p:cNvPr id="58" name="TextBox 57">
            <a:extLst>
              <a:ext uri="{FF2B5EF4-FFF2-40B4-BE49-F238E27FC236}">
                <a16:creationId xmlns:a16="http://schemas.microsoft.com/office/drawing/2014/main" id="{F4CD519A-1C01-4CC3-99EC-A7491B910192}"/>
              </a:ext>
            </a:extLst>
          </p:cNvPr>
          <p:cNvSpPr txBox="1"/>
          <p:nvPr/>
        </p:nvSpPr>
        <p:spPr>
          <a:xfrm>
            <a:off x="8656241" y="4404539"/>
            <a:ext cx="837088" cy="230832"/>
          </a:xfrm>
          <a:prstGeom prst="rect">
            <a:avLst/>
          </a:prstGeom>
          <a:noFill/>
        </p:spPr>
        <p:txBody>
          <a:bodyPr wrap="none" rtlCol="0">
            <a:spAutoFit/>
          </a:bodyPr>
          <a:lstStyle/>
          <a:p>
            <a:pPr algn="ctr"/>
            <a:r>
              <a:rPr lang="en-GB" sz="900" b="1" dirty="0">
                <a:latin typeface="Lucida Sans" charset="0"/>
                <a:ea typeface="Lucida Sans" charset="0"/>
                <a:cs typeface="Lucida Sans" charset="0"/>
              </a:rPr>
              <a:t>Adaptation</a:t>
            </a:r>
          </a:p>
        </p:txBody>
      </p:sp>
      <p:sp>
        <p:nvSpPr>
          <p:cNvPr id="59" name="Arrow: Right 58">
            <a:extLst>
              <a:ext uri="{FF2B5EF4-FFF2-40B4-BE49-F238E27FC236}">
                <a16:creationId xmlns:a16="http://schemas.microsoft.com/office/drawing/2014/main" id="{0CD1ACE5-562B-4DF6-9D17-E760953656B3}"/>
              </a:ext>
            </a:extLst>
          </p:cNvPr>
          <p:cNvSpPr/>
          <p:nvPr/>
        </p:nvSpPr>
        <p:spPr>
          <a:xfrm>
            <a:off x="7701799" y="4351379"/>
            <a:ext cx="372503" cy="511283"/>
          </a:xfrm>
          <a:prstGeom prst="rightArrow">
            <a:avLst>
              <a:gd name="adj1" fmla="val 50000"/>
              <a:gd name="adj2" fmla="val 742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Lucida Sans" charset="0"/>
              <a:ea typeface="Lucida Sans" charset="0"/>
              <a:cs typeface="Lucida Sans" charset="0"/>
            </a:endParaRPr>
          </a:p>
        </p:txBody>
      </p:sp>
      <p:sp>
        <p:nvSpPr>
          <p:cNvPr id="60" name="Rectangle: Rounded Corners 59">
            <a:extLst>
              <a:ext uri="{FF2B5EF4-FFF2-40B4-BE49-F238E27FC236}">
                <a16:creationId xmlns:a16="http://schemas.microsoft.com/office/drawing/2014/main" id="{08918EBF-9D61-455B-8159-3D4A39E6D72F}"/>
              </a:ext>
            </a:extLst>
          </p:cNvPr>
          <p:cNvSpPr/>
          <p:nvPr/>
        </p:nvSpPr>
        <p:spPr>
          <a:xfrm>
            <a:off x="8188610" y="2162663"/>
            <a:ext cx="1772355" cy="2718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ucida Sans" charset="0"/>
              </a:rPr>
              <a:t>Renewable energy</a:t>
            </a:r>
          </a:p>
        </p:txBody>
      </p:sp>
      <p:sp>
        <p:nvSpPr>
          <p:cNvPr id="61" name="Rectangle: Rounded Corners 60">
            <a:extLst>
              <a:ext uri="{FF2B5EF4-FFF2-40B4-BE49-F238E27FC236}">
                <a16:creationId xmlns:a16="http://schemas.microsoft.com/office/drawing/2014/main" id="{4CF238D1-1E07-4C08-8636-120A00C93BE2}"/>
              </a:ext>
            </a:extLst>
          </p:cNvPr>
          <p:cNvSpPr/>
          <p:nvPr/>
        </p:nvSpPr>
        <p:spPr>
          <a:xfrm>
            <a:off x="8188610" y="2487397"/>
            <a:ext cx="1772355" cy="2718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ucida Sans" charset="0"/>
              </a:rPr>
              <a:t>Sustainable land use</a:t>
            </a:r>
          </a:p>
        </p:txBody>
      </p:sp>
      <p:sp>
        <p:nvSpPr>
          <p:cNvPr id="62" name="Rectangle: Rounded Corners 61">
            <a:extLst>
              <a:ext uri="{FF2B5EF4-FFF2-40B4-BE49-F238E27FC236}">
                <a16:creationId xmlns:a16="http://schemas.microsoft.com/office/drawing/2014/main" id="{42C31C90-B557-44A2-B104-FF6931E5D2DC}"/>
              </a:ext>
            </a:extLst>
          </p:cNvPr>
          <p:cNvSpPr/>
          <p:nvPr/>
        </p:nvSpPr>
        <p:spPr>
          <a:xfrm>
            <a:off x="8188609" y="2812131"/>
            <a:ext cx="1772355" cy="2718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ucida Sans" charset="0"/>
              </a:rPr>
              <a:t>Geoengineering</a:t>
            </a:r>
          </a:p>
        </p:txBody>
      </p:sp>
      <p:sp>
        <p:nvSpPr>
          <p:cNvPr id="63" name="Rectangle: Rounded Corners 62">
            <a:extLst>
              <a:ext uri="{FF2B5EF4-FFF2-40B4-BE49-F238E27FC236}">
                <a16:creationId xmlns:a16="http://schemas.microsoft.com/office/drawing/2014/main" id="{43783B00-52B2-4EB3-A3BB-A849FA4F9CFD}"/>
              </a:ext>
            </a:extLst>
          </p:cNvPr>
          <p:cNvSpPr/>
          <p:nvPr/>
        </p:nvSpPr>
        <p:spPr>
          <a:xfrm>
            <a:off x="8188610" y="3136865"/>
            <a:ext cx="1772355" cy="2718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ucida Sans" charset="0"/>
              </a:rPr>
              <a:t>Carbon capture and storage</a:t>
            </a:r>
          </a:p>
        </p:txBody>
      </p:sp>
      <p:sp>
        <p:nvSpPr>
          <p:cNvPr id="64" name="Rectangle: Rounded Corners 63">
            <a:extLst>
              <a:ext uri="{FF2B5EF4-FFF2-40B4-BE49-F238E27FC236}">
                <a16:creationId xmlns:a16="http://schemas.microsoft.com/office/drawing/2014/main" id="{A37FA3DD-4164-4982-8D28-6E691825EF8B}"/>
              </a:ext>
            </a:extLst>
          </p:cNvPr>
          <p:cNvSpPr/>
          <p:nvPr/>
        </p:nvSpPr>
        <p:spPr>
          <a:xfrm>
            <a:off x="8188609" y="3461599"/>
            <a:ext cx="1772355" cy="2718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ucida Sans" charset="0"/>
              </a:rPr>
              <a:t>Energy efficiency</a:t>
            </a:r>
          </a:p>
        </p:txBody>
      </p:sp>
      <p:sp>
        <p:nvSpPr>
          <p:cNvPr id="65" name="Rectangle: Rounded Corners 64">
            <a:extLst>
              <a:ext uri="{FF2B5EF4-FFF2-40B4-BE49-F238E27FC236}">
                <a16:creationId xmlns:a16="http://schemas.microsoft.com/office/drawing/2014/main" id="{9845AF58-B2F6-4495-9A4F-D3483E9A077D}"/>
              </a:ext>
            </a:extLst>
          </p:cNvPr>
          <p:cNvSpPr/>
          <p:nvPr/>
        </p:nvSpPr>
        <p:spPr>
          <a:xfrm>
            <a:off x="8188610" y="3786333"/>
            <a:ext cx="1772355" cy="2718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ucida Sans" charset="0"/>
              </a:rPr>
              <a:t>Carbon consumption</a:t>
            </a:r>
          </a:p>
        </p:txBody>
      </p:sp>
      <p:sp>
        <p:nvSpPr>
          <p:cNvPr id="66" name="Rectangle: Rounded Corners 65">
            <a:extLst>
              <a:ext uri="{FF2B5EF4-FFF2-40B4-BE49-F238E27FC236}">
                <a16:creationId xmlns:a16="http://schemas.microsoft.com/office/drawing/2014/main" id="{F6DE7A5A-6982-4A2B-8B65-4F4B1EA47209}"/>
              </a:ext>
            </a:extLst>
          </p:cNvPr>
          <p:cNvSpPr/>
          <p:nvPr/>
        </p:nvSpPr>
        <p:spPr>
          <a:xfrm>
            <a:off x="8188610" y="4714890"/>
            <a:ext cx="1772355" cy="2718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ucida Sans" charset="0"/>
              </a:rPr>
              <a:t>Relocation</a:t>
            </a:r>
          </a:p>
        </p:txBody>
      </p:sp>
      <p:sp>
        <p:nvSpPr>
          <p:cNvPr id="67" name="Rectangle: Rounded Corners 66">
            <a:extLst>
              <a:ext uri="{FF2B5EF4-FFF2-40B4-BE49-F238E27FC236}">
                <a16:creationId xmlns:a16="http://schemas.microsoft.com/office/drawing/2014/main" id="{CA0CBF85-B7A5-416D-917F-3798A11681DB}"/>
              </a:ext>
            </a:extLst>
          </p:cNvPr>
          <p:cNvSpPr/>
          <p:nvPr/>
        </p:nvSpPr>
        <p:spPr>
          <a:xfrm>
            <a:off x="8188611" y="5036351"/>
            <a:ext cx="1772355" cy="2718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ucida Sans" charset="0"/>
              </a:rPr>
              <a:t>Behavioural changes</a:t>
            </a:r>
          </a:p>
        </p:txBody>
      </p:sp>
      <p:sp>
        <p:nvSpPr>
          <p:cNvPr id="68" name="Rectangle: Rounded Corners 67">
            <a:extLst>
              <a:ext uri="{FF2B5EF4-FFF2-40B4-BE49-F238E27FC236}">
                <a16:creationId xmlns:a16="http://schemas.microsoft.com/office/drawing/2014/main" id="{6688062A-8FFA-4FE1-90C0-C76D63A5EFFA}"/>
              </a:ext>
            </a:extLst>
          </p:cNvPr>
          <p:cNvSpPr/>
          <p:nvPr/>
        </p:nvSpPr>
        <p:spPr>
          <a:xfrm>
            <a:off x="8188611" y="5357812"/>
            <a:ext cx="1772355" cy="2718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ucida Sans" charset="0"/>
              </a:rPr>
              <a:t>Infrastructure</a:t>
            </a:r>
          </a:p>
        </p:txBody>
      </p:sp>
      <p:sp>
        <p:nvSpPr>
          <p:cNvPr id="71" name="TextBox 70">
            <a:extLst>
              <a:ext uri="{FF2B5EF4-FFF2-40B4-BE49-F238E27FC236}">
                <a16:creationId xmlns:a16="http://schemas.microsoft.com/office/drawing/2014/main" id="{23ED7913-E03A-4DD7-A77D-62FB8DFED919}"/>
              </a:ext>
            </a:extLst>
          </p:cNvPr>
          <p:cNvSpPr txBox="1"/>
          <p:nvPr/>
        </p:nvSpPr>
        <p:spPr>
          <a:xfrm>
            <a:off x="6953625" y="6141791"/>
            <a:ext cx="2733441" cy="230832"/>
          </a:xfrm>
          <a:prstGeom prst="rect">
            <a:avLst/>
          </a:prstGeom>
          <a:noFill/>
        </p:spPr>
        <p:txBody>
          <a:bodyPr wrap="none" rtlCol="0">
            <a:spAutoFit/>
          </a:bodyPr>
          <a:lstStyle/>
          <a:p>
            <a:r>
              <a:rPr lang="en-GB" sz="900" i="1" dirty="0">
                <a:latin typeface="Lucida Sans" charset="0"/>
                <a:ea typeface="Lucida Sans" charset="0"/>
                <a:cs typeface="Lucida Sans" charset="0"/>
              </a:rPr>
              <a:t>Reduction in emissions from human activities</a:t>
            </a:r>
          </a:p>
        </p:txBody>
      </p:sp>
      <p:cxnSp>
        <p:nvCxnSpPr>
          <p:cNvPr id="73" name="Connector: Elbow 72">
            <a:extLst>
              <a:ext uri="{FF2B5EF4-FFF2-40B4-BE49-F238E27FC236}">
                <a16:creationId xmlns:a16="http://schemas.microsoft.com/office/drawing/2014/main" id="{F335B6E9-A165-484D-AE21-F7D2B58C1B53}"/>
              </a:ext>
            </a:extLst>
          </p:cNvPr>
          <p:cNvCxnSpPr>
            <a:cxnSpLocks/>
            <a:stCxn id="54" idx="3"/>
            <a:endCxn id="11" idx="2"/>
          </p:cNvCxnSpPr>
          <p:nvPr/>
        </p:nvCxnSpPr>
        <p:spPr>
          <a:xfrm flipH="1">
            <a:off x="1945244" y="2959572"/>
            <a:ext cx="8070909" cy="2797924"/>
          </a:xfrm>
          <a:prstGeom prst="bentConnector4">
            <a:avLst>
              <a:gd name="adj1" fmla="val -2832"/>
              <a:gd name="adj2" fmla="val 108170"/>
            </a:avLst>
          </a:prstGeom>
          <a:ln w="127000"/>
        </p:spPr>
        <p:style>
          <a:lnRef idx="1">
            <a:schemeClr val="accent1"/>
          </a:lnRef>
          <a:fillRef idx="0">
            <a:schemeClr val="accent1"/>
          </a:fillRef>
          <a:effectRef idx="0">
            <a:schemeClr val="accent1"/>
          </a:effectRef>
          <a:fontRef idx="minor">
            <a:schemeClr val="tx1"/>
          </a:fontRef>
        </p:style>
      </p:cxnSp>
      <p:sp>
        <p:nvSpPr>
          <p:cNvPr id="74" name="Isosceles Triangle 73">
            <a:extLst>
              <a:ext uri="{FF2B5EF4-FFF2-40B4-BE49-F238E27FC236}">
                <a16:creationId xmlns:a16="http://schemas.microsoft.com/office/drawing/2014/main" id="{B604CC4D-7998-4D48-B257-B7DC50D16D53}"/>
              </a:ext>
            </a:extLst>
          </p:cNvPr>
          <p:cNvSpPr/>
          <p:nvPr/>
        </p:nvSpPr>
        <p:spPr>
          <a:xfrm>
            <a:off x="1785457" y="5644131"/>
            <a:ext cx="319568" cy="20091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Lucida Sans" charset="0"/>
              <a:ea typeface="Lucida Sans" charset="0"/>
              <a:cs typeface="Lucida Sans" charset="0"/>
            </a:endParaRPr>
          </a:p>
        </p:txBody>
      </p:sp>
      <p:sp>
        <p:nvSpPr>
          <p:cNvPr id="75" name="TextBox 74">
            <a:extLst>
              <a:ext uri="{FF2B5EF4-FFF2-40B4-BE49-F238E27FC236}">
                <a16:creationId xmlns:a16="http://schemas.microsoft.com/office/drawing/2014/main" id="{9E64D0EA-DE59-4DC7-A611-3078FDC2D4AA}"/>
              </a:ext>
            </a:extLst>
          </p:cNvPr>
          <p:cNvSpPr txBox="1"/>
          <p:nvPr/>
        </p:nvSpPr>
        <p:spPr>
          <a:xfrm rot="16200000">
            <a:off x="4976629" y="3537772"/>
            <a:ext cx="1032655" cy="230832"/>
          </a:xfrm>
          <a:prstGeom prst="rect">
            <a:avLst/>
          </a:prstGeom>
          <a:noFill/>
        </p:spPr>
        <p:txBody>
          <a:bodyPr wrap="none" rtlCol="0">
            <a:spAutoFit/>
          </a:bodyPr>
          <a:lstStyle/>
          <a:p>
            <a:r>
              <a:rPr lang="en-GB" sz="900" i="1" dirty="0">
                <a:latin typeface="Lucida Sans" charset="0"/>
                <a:ea typeface="Lucida Sans" charset="0"/>
                <a:cs typeface="Lucida Sans" charset="0"/>
              </a:rPr>
              <a:t>Feedback loops</a:t>
            </a:r>
          </a:p>
        </p:txBody>
      </p:sp>
      <p:pic>
        <p:nvPicPr>
          <p:cNvPr id="4" name="Picture 3">
            <a:extLst>
              <a:ext uri="{FF2B5EF4-FFF2-40B4-BE49-F238E27FC236}">
                <a16:creationId xmlns:a16="http://schemas.microsoft.com/office/drawing/2014/main" id="{A5A14826-B152-45FE-B59A-9B47B567C8B8}"/>
              </a:ext>
            </a:extLst>
          </p:cNvPr>
          <p:cNvPicPr>
            <a:picLocks noChangeAspect="1"/>
          </p:cNvPicPr>
          <p:nvPr/>
        </p:nvPicPr>
        <p:blipFill rotWithShape="1">
          <a:blip r:embed="rId6"/>
          <a:srcRect r="82164" b="71631"/>
          <a:stretch/>
        </p:blipFill>
        <p:spPr>
          <a:xfrm>
            <a:off x="740750" y="1076468"/>
            <a:ext cx="454250" cy="548975"/>
          </a:xfrm>
          <a:prstGeom prst="rect">
            <a:avLst/>
          </a:prstGeom>
        </p:spPr>
      </p:pic>
      <p:pic>
        <p:nvPicPr>
          <p:cNvPr id="69" name="Picture 68">
            <a:extLst>
              <a:ext uri="{FF2B5EF4-FFF2-40B4-BE49-F238E27FC236}">
                <a16:creationId xmlns:a16="http://schemas.microsoft.com/office/drawing/2014/main" id="{17ACF48F-BB52-41AF-8D46-2636C4CD5F77}"/>
              </a:ext>
            </a:extLst>
          </p:cNvPr>
          <p:cNvPicPr>
            <a:picLocks noChangeAspect="1"/>
          </p:cNvPicPr>
          <p:nvPr/>
        </p:nvPicPr>
        <p:blipFill rotWithShape="1">
          <a:blip r:embed="rId6"/>
          <a:srcRect t="71115" r="82164"/>
          <a:stretch/>
        </p:blipFill>
        <p:spPr>
          <a:xfrm>
            <a:off x="7701799" y="957132"/>
            <a:ext cx="561231" cy="690603"/>
          </a:xfrm>
          <a:prstGeom prst="rect">
            <a:avLst/>
          </a:prstGeom>
        </p:spPr>
      </p:pic>
      <p:pic>
        <p:nvPicPr>
          <p:cNvPr id="70" name="Picture 69">
            <a:extLst>
              <a:ext uri="{FF2B5EF4-FFF2-40B4-BE49-F238E27FC236}">
                <a16:creationId xmlns:a16="http://schemas.microsoft.com/office/drawing/2014/main" id="{7D57EEC8-0D6E-4FB7-8B75-157B5FC71B35}"/>
              </a:ext>
            </a:extLst>
          </p:cNvPr>
          <p:cNvPicPr>
            <a:picLocks noChangeAspect="1"/>
          </p:cNvPicPr>
          <p:nvPr/>
        </p:nvPicPr>
        <p:blipFill rotWithShape="1">
          <a:blip r:embed="rId6"/>
          <a:srcRect t="34486" r="82164" b="35848"/>
          <a:stretch/>
        </p:blipFill>
        <p:spPr>
          <a:xfrm>
            <a:off x="3290476" y="1076468"/>
            <a:ext cx="453848" cy="573562"/>
          </a:xfrm>
          <a:prstGeom prst="rect">
            <a:avLst/>
          </a:prstGeom>
        </p:spPr>
      </p:pic>
      <p:sp>
        <p:nvSpPr>
          <p:cNvPr id="72" name="Rectangle: Rounded Corners 71">
            <a:extLst>
              <a:ext uri="{FF2B5EF4-FFF2-40B4-BE49-F238E27FC236}">
                <a16:creationId xmlns:a16="http://schemas.microsoft.com/office/drawing/2014/main" id="{C3869560-6616-4832-9455-850513E2C8FD}"/>
              </a:ext>
            </a:extLst>
          </p:cNvPr>
          <p:cNvSpPr/>
          <p:nvPr/>
        </p:nvSpPr>
        <p:spPr>
          <a:xfrm>
            <a:off x="3744324" y="2806612"/>
            <a:ext cx="1462223" cy="2718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ucida Sans" charset="0"/>
              </a:rPr>
              <a:t>Nitrous Oxide</a:t>
            </a:r>
          </a:p>
        </p:txBody>
      </p:sp>
      <p:sp>
        <p:nvSpPr>
          <p:cNvPr id="76" name="Rectangle: Rounded Corners 75">
            <a:extLst>
              <a:ext uri="{FF2B5EF4-FFF2-40B4-BE49-F238E27FC236}">
                <a16:creationId xmlns:a16="http://schemas.microsoft.com/office/drawing/2014/main" id="{7109EB0B-E731-4964-9A5D-89E6DCD71E6F}"/>
              </a:ext>
            </a:extLst>
          </p:cNvPr>
          <p:cNvSpPr/>
          <p:nvPr/>
        </p:nvSpPr>
        <p:spPr>
          <a:xfrm rot="16200000">
            <a:off x="2956714" y="2639299"/>
            <a:ext cx="1226827" cy="2718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ucida Sans" charset="0"/>
              </a:rPr>
              <a:t>Greenhouse Gases</a:t>
            </a:r>
          </a:p>
        </p:txBody>
      </p:sp>
      <p:sp>
        <p:nvSpPr>
          <p:cNvPr id="77" name="Rectangle: Rounded Corners 76">
            <a:extLst>
              <a:ext uri="{FF2B5EF4-FFF2-40B4-BE49-F238E27FC236}">
                <a16:creationId xmlns:a16="http://schemas.microsoft.com/office/drawing/2014/main" id="{B95D1985-8305-403E-8C30-3458C6B79E2C}"/>
              </a:ext>
            </a:extLst>
          </p:cNvPr>
          <p:cNvSpPr/>
          <p:nvPr/>
        </p:nvSpPr>
        <p:spPr>
          <a:xfrm>
            <a:off x="3744324" y="3136860"/>
            <a:ext cx="1462223" cy="2718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ucida Sans" charset="0"/>
              </a:rPr>
              <a:t>Water vapour</a:t>
            </a:r>
          </a:p>
        </p:txBody>
      </p:sp>
      <p:sp>
        <p:nvSpPr>
          <p:cNvPr id="79" name="Rectangle: Rounded Corners 78">
            <a:extLst>
              <a:ext uri="{FF2B5EF4-FFF2-40B4-BE49-F238E27FC236}">
                <a16:creationId xmlns:a16="http://schemas.microsoft.com/office/drawing/2014/main" id="{089B04CC-5389-4CB5-9547-0F09B1237297}"/>
              </a:ext>
            </a:extLst>
          </p:cNvPr>
          <p:cNvSpPr/>
          <p:nvPr/>
        </p:nvSpPr>
        <p:spPr>
          <a:xfrm>
            <a:off x="3439084" y="5135936"/>
            <a:ext cx="1767463" cy="2718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ucida Sans" charset="0"/>
              </a:rPr>
              <a:t>Particulates</a:t>
            </a:r>
          </a:p>
        </p:txBody>
      </p:sp>
      <p:sp>
        <p:nvSpPr>
          <p:cNvPr id="81" name="Arrow: Right 80">
            <a:extLst>
              <a:ext uri="{FF2B5EF4-FFF2-40B4-BE49-F238E27FC236}">
                <a16:creationId xmlns:a16="http://schemas.microsoft.com/office/drawing/2014/main" id="{318FD45D-0E0B-4150-A7E2-DFFCA42DC310}"/>
              </a:ext>
            </a:extLst>
          </p:cNvPr>
          <p:cNvSpPr/>
          <p:nvPr/>
        </p:nvSpPr>
        <p:spPr>
          <a:xfrm rot="5400000">
            <a:off x="4122092" y="3485911"/>
            <a:ext cx="372503" cy="511283"/>
          </a:xfrm>
          <a:prstGeom prst="rightArrow">
            <a:avLst>
              <a:gd name="adj1" fmla="val 50000"/>
              <a:gd name="adj2" fmla="val 7424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latin typeface="Lucida Sans" charset="0"/>
              <a:ea typeface="Lucida Sans" charset="0"/>
              <a:cs typeface="Lucida Sans" charset="0"/>
            </a:endParaRPr>
          </a:p>
        </p:txBody>
      </p:sp>
      <p:sp>
        <p:nvSpPr>
          <p:cNvPr id="80" name="Rectangle: Rounded Corners 79">
            <a:extLst>
              <a:ext uri="{FF2B5EF4-FFF2-40B4-BE49-F238E27FC236}">
                <a16:creationId xmlns:a16="http://schemas.microsoft.com/office/drawing/2014/main" id="{D4340FEF-D910-4FA7-81DA-DD51CDE221AA}"/>
              </a:ext>
            </a:extLst>
          </p:cNvPr>
          <p:cNvSpPr/>
          <p:nvPr/>
        </p:nvSpPr>
        <p:spPr>
          <a:xfrm>
            <a:off x="3439084" y="4822250"/>
            <a:ext cx="1767463" cy="2718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latin typeface="Lucida Sans" charset="0"/>
              </a:rPr>
              <a:t>Solar irradiation</a:t>
            </a:r>
          </a:p>
        </p:txBody>
      </p:sp>
    </p:spTree>
    <p:extLst>
      <p:ext uri="{BB962C8B-B14F-4D97-AF65-F5344CB8AC3E}">
        <p14:creationId xmlns:p14="http://schemas.microsoft.com/office/powerpoint/2010/main" val="1975383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n-US" dirty="0"/>
              <a:t>The Earth’s climate has changed significantly over Earth’s history</a:t>
            </a:r>
          </a:p>
        </p:txBody>
      </p:sp>
      <p:sp>
        <p:nvSpPr>
          <p:cNvPr id="5" name="Slide Number Placeholder 4"/>
          <p:cNvSpPr>
            <a:spLocks noGrp="1"/>
          </p:cNvSpPr>
          <p:nvPr>
            <p:ph type="sldNum" sz="quarter" idx="12"/>
          </p:nvPr>
        </p:nvSpPr>
        <p:spPr/>
        <p:txBody>
          <a:bodyPr/>
          <a:lstStyle/>
          <a:p>
            <a:fld id="{4E85AB73-56D2-1C41-8ADB-79B9069DE6DF}" type="slidenum">
              <a:rPr lang="en-US" smtClean="0"/>
              <a:t>4</a:t>
            </a:fld>
            <a:endParaRPr lang="en-US"/>
          </a:p>
        </p:txBody>
      </p:sp>
      <p:sp>
        <p:nvSpPr>
          <p:cNvPr id="6" name="Footer Placeholder 5"/>
          <p:cNvSpPr>
            <a:spLocks noGrp="1"/>
          </p:cNvSpPr>
          <p:nvPr>
            <p:ph type="ftr" sz="quarter" idx="3"/>
          </p:nvPr>
        </p:nvSpPr>
        <p:spPr>
          <a:xfrm>
            <a:off x="381001" y="6410166"/>
            <a:ext cx="4114800" cy="365125"/>
          </a:xfrm>
        </p:spPr>
        <p:txBody>
          <a:bodyPr/>
          <a:lstStyle/>
          <a:p>
            <a:r>
              <a:rPr lang="en-US">
                <a:latin typeface="Lucida Sans" charset="0"/>
                <a:ea typeface="Lucida Sans" charset="0"/>
                <a:cs typeface="Lucida Sans" charset="0"/>
              </a:rPr>
              <a:t>www.climatecloud.org</a:t>
            </a:r>
            <a:endParaRPr lang="en-US" dirty="0">
              <a:latin typeface="Lucida Sans" charset="0"/>
              <a:ea typeface="Lucida Sans" charset="0"/>
              <a:cs typeface="Lucida Sans"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457" y="1379510"/>
            <a:ext cx="10717811" cy="3454399"/>
          </a:xfrm>
          <a:prstGeom prst="rect">
            <a:avLst/>
          </a:prstGeom>
        </p:spPr>
      </p:pic>
    </p:spTree>
    <p:extLst>
      <p:ext uri="{BB962C8B-B14F-4D97-AF65-F5344CB8AC3E}">
        <p14:creationId xmlns:p14="http://schemas.microsoft.com/office/powerpoint/2010/main" val="1878127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Earth systems</a:t>
            </a:r>
          </a:p>
        </p:txBody>
      </p:sp>
      <p:sp>
        <p:nvSpPr>
          <p:cNvPr id="5" name="Slide Number Placeholder 4"/>
          <p:cNvSpPr>
            <a:spLocks noGrp="1"/>
          </p:cNvSpPr>
          <p:nvPr>
            <p:ph type="sldNum" sz="quarter" idx="12"/>
          </p:nvPr>
        </p:nvSpPr>
        <p:spPr/>
        <p:txBody>
          <a:bodyPr/>
          <a:lstStyle/>
          <a:p>
            <a:fld id="{4E85AB73-56D2-1C41-8ADB-79B9069DE6DF}" type="slidenum">
              <a:rPr lang="en-US" smtClean="0"/>
              <a:t>5</a:t>
            </a:fld>
            <a:endParaRPr lang="en-US"/>
          </a:p>
        </p:txBody>
      </p:sp>
      <p:sp>
        <p:nvSpPr>
          <p:cNvPr id="6" name="Footer Placeholder 5"/>
          <p:cNvSpPr>
            <a:spLocks noGrp="1"/>
          </p:cNvSpPr>
          <p:nvPr>
            <p:ph type="ftr" sz="quarter" idx="3"/>
          </p:nvPr>
        </p:nvSpPr>
        <p:spPr/>
        <p:txBody>
          <a:bodyPr/>
          <a:lstStyle/>
          <a:p>
            <a:r>
              <a:rPr lang="en-US"/>
              <a:t>www.climatecloud.org</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7784" y="975791"/>
            <a:ext cx="1390650" cy="13843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7784" y="2623905"/>
            <a:ext cx="1384300" cy="13843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7784" y="4272019"/>
            <a:ext cx="1384300" cy="1384300"/>
          </a:xfrm>
          <a:prstGeom prst="rect">
            <a:avLst/>
          </a:prstGeom>
        </p:spPr>
      </p:pic>
      <p:sp>
        <p:nvSpPr>
          <p:cNvPr id="11" name="Oval 10"/>
          <p:cNvSpPr/>
          <p:nvPr/>
        </p:nvSpPr>
        <p:spPr>
          <a:xfrm>
            <a:off x="591457" y="2360091"/>
            <a:ext cx="1911928" cy="19119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latin typeface="Lucida Sans" charset="0"/>
                <a:ea typeface="Lucida Sans" charset="0"/>
                <a:cs typeface="Lucida Sans" charset="0"/>
              </a:rPr>
              <a:t>Earth Energy Systems</a:t>
            </a:r>
          </a:p>
        </p:txBody>
      </p:sp>
      <p:cxnSp>
        <p:nvCxnSpPr>
          <p:cNvPr id="16" name="Elbow Connector 15"/>
          <p:cNvCxnSpPr>
            <a:stCxn id="11" idx="6"/>
            <a:endCxn id="7" idx="1"/>
          </p:cNvCxnSpPr>
          <p:nvPr/>
        </p:nvCxnSpPr>
        <p:spPr>
          <a:xfrm flipV="1">
            <a:off x="2503385" y="1667941"/>
            <a:ext cx="914399" cy="164811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11" idx="6"/>
            <a:endCxn id="9" idx="1"/>
          </p:cNvCxnSpPr>
          <p:nvPr/>
        </p:nvCxnSpPr>
        <p:spPr>
          <a:xfrm>
            <a:off x="2503385" y="3316055"/>
            <a:ext cx="914399" cy="164811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1" idx="6"/>
            <a:endCxn id="8" idx="1"/>
          </p:cNvCxnSpPr>
          <p:nvPr/>
        </p:nvCxnSpPr>
        <p:spPr>
          <a:xfrm>
            <a:off x="2503385" y="3316055"/>
            <a:ext cx="9143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2"/>
            <a:endCxn id="8" idx="0"/>
          </p:cNvCxnSpPr>
          <p:nvPr/>
        </p:nvCxnSpPr>
        <p:spPr>
          <a:xfrm flipH="1">
            <a:off x="4109934" y="2360091"/>
            <a:ext cx="3175" cy="26381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2"/>
            <a:endCxn id="9" idx="0"/>
          </p:cNvCxnSpPr>
          <p:nvPr/>
        </p:nvCxnSpPr>
        <p:spPr>
          <a:xfrm>
            <a:off x="4109934" y="4008205"/>
            <a:ext cx="0" cy="26381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329712" y="2900557"/>
            <a:ext cx="6191728" cy="830997"/>
          </a:xfrm>
          <a:prstGeom prst="rect">
            <a:avLst/>
          </a:prstGeom>
          <a:noFill/>
        </p:spPr>
        <p:txBody>
          <a:bodyPr wrap="square" rtlCol="0">
            <a:spAutoFit/>
          </a:bodyPr>
          <a:lstStyle/>
          <a:p>
            <a:r>
              <a:rPr lang="en-US" sz="1200" b="1" dirty="0">
                <a:latin typeface="Lucida Sans" charset="0"/>
                <a:ea typeface="Lucida Sans" charset="0"/>
                <a:cs typeface="Lucida Sans" charset="0"/>
              </a:rPr>
              <a:t>Earth is a dynamic system in which the atmosphere, land and oceans interact with each other. </a:t>
            </a:r>
          </a:p>
          <a:p>
            <a:endParaRPr lang="en-US" sz="1200" b="1" dirty="0">
              <a:latin typeface="Lucida Sans" charset="0"/>
              <a:ea typeface="Lucida Sans" charset="0"/>
              <a:cs typeface="Lucida Sans" charset="0"/>
            </a:endParaRPr>
          </a:p>
          <a:p>
            <a:r>
              <a:rPr lang="en-US" sz="1200" b="1" dirty="0">
                <a:latin typeface="Lucida Sans" charset="0"/>
                <a:ea typeface="Lucida Sans" charset="0"/>
                <a:cs typeface="Lucida Sans" charset="0"/>
              </a:rPr>
              <a:t>Changes in one of these systems impacts on the other systems. </a:t>
            </a:r>
          </a:p>
        </p:txBody>
      </p:sp>
      <p:sp>
        <p:nvSpPr>
          <p:cNvPr id="32" name="Rounded Rectangle 31"/>
          <p:cNvSpPr/>
          <p:nvPr/>
        </p:nvSpPr>
        <p:spPr>
          <a:xfrm>
            <a:off x="591457" y="5868065"/>
            <a:ext cx="11153504" cy="357722"/>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200" dirty="0">
                <a:solidFill>
                  <a:schemeClr val="accent1"/>
                </a:solidFill>
                <a:latin typeface="Lucida Sans" charset="0"/>
                <a:ea typeface="Lucida Sans" charset="0"/>
                <a:cs typeface="Lucida Sans" charset="0"/>
              </a:rPr>
              <a:t>What are the main features of each system?</a:t>
            </a:r>
          </a:p>
        </p:txBody>
      </p:sp>
    </p:spTree>
    <p:extLst>
      <p:ext uri="{BB962C8B-B14F-4D97-AF65-F5344CB8AC3E}">
        <p14:creationId xmlns:p14="http://schemas.microsoft.com/office/powerpoint/2010/main" val="269189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Energy flows between the earth systems drives climate</a:t>
            </a:r>
          </a:p>
        </p:txBody>
      </p:sp>
      <p:sp>
        <p:nvSpPr>
          <p:cNvPr id="21" name="Slide Number Placeholder 20"/>
          <p:cNvSpPr>
            <a:spLocks noGrp="1"/>
          </p:cNvSpPr>
          <p:nvPr>
            <p:ph type="sldNum" sz="quarter" idx="12"/>
          </p:nvPr>
        </p:nvSpPr>
        <p:spPr/>
        <p:txBody>
          <a:bodyPr/>
          <a:lstStyle/>
          <a:p>
            <a:fld id="{4E85AB73-56D2-1C41-8ADB-79B9069DE6DF}" type="slidenum">
              <a:rPr lang="en-US" smtClean="0"/>
              <a:t>6</a:t>
            </a:fld>
            <a:endParaRPr lang="en-US"/>
          </a:p>
        </p:txBody>
      </p:sp>
      <p:sp>
        <p:nvSpPr>
          <p:cNvPr id="44" name="Footer Placeholder 35"/>
          <p:cNvSpPr>
            <a:spLocks noGrp="1"/>
          </p:cNvSpPr>
          <p:nvPr>
            <p:ph type="ftr" sz="quarter" idx="3"/>
          </p:nvPr>
        </p:nvSpPr>
        <p:spPr>
          <a:prstGeom prst="rect">
            <a:avLst/>
          </a:prstGeom>
        </p:spPr>
        <p:txBody>
          <a:bodyPr vert="horz" lIns="91440" tIns="45720" rIns="91440" bIns="45720" rtlCol="0" anchor="ctr"/>
          <a:lstStyle/>
          <a:p>
            <a:r>
              <a:rPr lang="en-US">
                <a:latin typeface="Lucida Sans" charset="0"/>
                <a:ea typeface="Lucida Sans" charset="0"/>
                <a:cs typeface="Lucida Sans" charset="0"/>
              </a:rPr>
              <a:t>www.climatecloud.org</a:t>
            </a:r>
            <a:endParaRPr lang="en-US" dirty="0">
              <a:latin typeface="Lucida Sans" charset="0"/>
              <a:ea typeface="Lucida Sans" charset="0"/>
              <a:cs typeface="Lucida Sans"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800" t="1010" r="778" b="1629"/>
          <a:stretch/>
        </p:blipFill>
        <p:spPr>
          <a:xfrm>
            <a:off x="529771" y="1247893"/>
            <a:ext cx="7141689" cy="4723458"/>
          </a:xfrm>
          <a:prstGeom prst="rect">
            <a:avLst/>
          </a:prstGeom>
        </p:spPr>
      </p:pic>
    </p:spTree>
    <p:extLst>
      <p:ext uri="{BB962C8B-B14F-4D97-AF65-F5344CB8AC3E}">
        <p14:creationId xmlns:p14="http://schemas.microsoft.com/office/powerpoint/2010/main" val="1551346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Earth system energy flows – fill the gaps</a:t>
            </a:r>
          </a:p>
        </p:txBody>
      </p:sp>
      <p:sp>
        <p:nvSpPr>
          <p:cNvPr id="5" name="Slide Number Placeholder 4"/>
          <p:cNvSpPr>
            <a:spLocks noGrp="1"/>
          </p:cNvSpPr>
          <p:nvPr>
            <p:ph type="sldNum" sz="quarter" idx="12"/>
          </p:nvPr>
        </p:nvSpPr>
        <p:spPr/>
        <p:txBody>
          <a:bodyPr/>
          <a:lstStyle/>
          <a:p>
            <a:fld id="{4E85AB73-56D2-1C41-8ADB-79B9069DE6DF}" type="slidenum">
              <a:rPr lang="en-US" smtClean="0"/>
              <a:t>7</a:t>
            </a:fld>
            <a:endParaRPr lang="en-US" dirty="0"/>
          </a:p>
        </p:txBody>
      </p:sp>
      <p:sp>
        <p:nvSpPr>
          <p:cNvPr id="6" name="Footer Placeholder 5"/>
          <p:cNvSpPr>
            <a:spLocks noGrp="1"/>
          </p:cNvSpPr>
          <p:nvPr>
            <p:ph type="ftr" sz="quarter" idx="3"/>
          </p:nvPr>
        </p:nvSpPr>
        <p:spPr/>
        <p:txBody>
          <a:bodyPr vert="horz" lIns="91440" tIns="45720" rIns="91440" bIns="45720" rtlCol="0" anchor="ctr"/>
          <a:lstStyle/>
          <a:p>
            <a:r>
              <a:rPr lang="en-US">
                <a:latin typeface="Lucida Sans" charset="0"/>
                <a:ea typeface="Lucida Sans" charset="0"/>
                <a:cs typeface="Lucida Sans" charset="0"/>
              </a:rPr>
              <a:t>www.climatecloud.org</a:t>
            </a:r>
            <a:endParaRPr lang="en-US" dirty="0">
              <a:latin typeface="Lucida Sans" charset="0"/>
              <a:ea typeface="Lucida Sans" charset="0"/>
              <a:cs typeface="Lucida Sans" charset="0"/>
            </a:endParaRPr>
          </a:p>
        </p:txBody>
      </p:sp>
      <p:sp>
        <p:nvSpPr>
          <p:cNvPr id="21" name="Oval 20"/>
          <p:cNvSpPr/>
          <p:nvPr/>
        </p:nvSpPr>
        <p:spPr>
          <a:xfrm>
            <a:off x="9442522" y="1799634"/>
            <a:ext cx="1914144" cy="4754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accent1"/>
                </a:solidFill>
                <a:latin typeface="Lucida Sans" charset="0"/>
                <a:ea typeface="Lucida Sans" charset="0"/>
                <a:cs typeface="Lucida Sans" charset="0"/>
              </a:rPr>
              <a:t>Ocean Currents</a:t>
            </a:r>
          </a:p>
        </p:txBody>
      </p:sp>
      <p:sp>
        <p:nvSpPr>
          <p:cNvPr id="25" name="Oval 24"/>
          <p:cNvSpPr/>
          <p:nvPr/>
        </p:nvSpPr>
        <p:spPr>
          <a:xfrm>
            <a:off x="9442522" y="2377047"/>
            <a:ext cx="1914144" cy="4754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solidFill>
                <a:latin typeface="Lucida Sans" charset="0"/>
                <a:ea typeface="Lucida Sans" charset="0"/>
                <a:cs typeface="Lucida Sans" charset="0"/>
              </a:rPr>
              <a:t>Evaporation</a:t>
            </a:r>
          </a:p>
        </p:txBody>
      </p:sp>
      <p:sp>
        <p:nvSpPr>
          <p:cNvPr id="29" name="Oval 28"/>
          <p:cNvSpPr/>
          <p:nvPr/>
        </p:nvSpPr>
        <p:spPr>
          <a:xfrm>
            <a:off x="9442522" y="2954460"/>
            <a:ext cx="1914144" cy="4754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solidFill>
                <a:latin typeface="Lucida Sans" charset="0"/>
                <a:ea typeface="Lucida Sans" charset="0"/>
                <a:cs typeface="Lucida Sans" charset="0"/>
              </a:rPr>
              <a:t>Winds</a:t>
            </a:r>
          </a:p>
        </p:txBody>
      </p:sp>
      <p:sp>
        <p:nvSpPr>
          <p:cNvPr id="53" name="Oval 52"/>
          <p:cNvSpPr/>
          <p:nvPr/>
        </p:nvSpPr>
        <p:spPr>
          <a:xfrm>
            <a:off x="9442522" y="3531873"/>
            <a:ext cx="1914144" cy="4754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solidFill>
                <a:latin typeface="Lucida Sans" charset="0"/>
                <a:ea typeface="Lucida Sans" charset="0"/>
                <a:cs typeface="Lucida Sans" charset="0"/>
              </a:rPr>
              <a:t>Radiation</a:t>
            </a:r>
          </a:p>
        </p:txBody>
      </p:sp>
      <p:graphicFrame>
        <p:nvGraphicFramePr>
          <p:cNvPr id="63" name="Table 62"/>
          <p:cNvGraphicFramePr>
            <a:graphicFrameLocks noGrp="1"/>
          </p:cNvGraphicFramePr>
          <p:nvPr>
            <p:extLst>
              <p:ext uri="{D42A27DB-BD31-4B8C-83A1-F6EECF244321}">
                <p14:modId xmlns:p14="http://schemas.microsoft.com/office/powerpoint/2010/main" val="1413492323"/>
              </p:ext>
            </p:extLst>
          </p:nvPr>
        </p:nvGraphicFramePr>
        <p:xfrm>
          <a:off x="591457" y="1799634"/>
          <a:ext cx="8580822" cy="4375535"/>
        </p:xfrm>
        <a:graphic>
          <a:graphicData uri="http://schemas.openxmlformats.org/drawingml/2006/table">
            <a:tbl>
              <a:tblPr firstRow="1" bandRow="1">
                <a:tableStyleId>{5C22544A-7EE6-4342-B048-85BDC9FD1C3A}</a:tableStyleId>
              </a:tblPr>
              <a:tblGrid>
                <a:gridCol w="2860274">
                  <a:extLst>
                    <a:ext uri="{9D8B030D-6E8A-4147-A177-3AD203B41FA5}">
                      <a16:colId xmlns:a16="http://schemas.microsoft.com/office/drawing/2014/main" val="20000"/>
                    </a:ext>
                  </a:extLst>
                </a:gridCol>
                <a:gridCol w="2860274">
                  <a:extLst>
                    <a:ext uri="{9D8B030D-6E8A-4147-A177-3AD203B41FA5}">
                      <a16:colId xmlns:a16="http://schemas.microsoft.com/office/drawing/2014/main" val="20001"/>
                    </a:ext>
                  </a:extLst>
                </a:gridCol>
                <a:gridCol w="2860274">
                  <a:extLst>
                    <a:ext uri="{9D8B030D-6E8A-4147-A177-3AD203B41FA5}">
                      <a16:colId xmlns:a16="http://schemas.microsoft.com/office/drawing/2014/main" val="20002"/>
                    </a:ext>
                  </a:extLst>
                </a:gridCol>
              </a:tblGrid>
              <a:tr h="432647">
                <a:tc>
                  <a:txBody>
                    <a:bodyPr/>
                    <a:lstStyle/>
                    <a:p>
                      <a:pPr algn="ctr"/>
                      <a:r>
                        <a:rPr lang="en-US" sz="1100" dirty="0">
                          <a:latin typeface="Lucida Sans" charset="0"/>
                          <a:ea typeface="Lucida Sans" charset="0"/>
                          <a:cs typeface="Lucida Sans" charset="0"/>
                        </a:rPr>
                        <a:t>Input</a:t>
                      </a:r>
                      <a:r>
                        <a:rPr lang="en-US" sz="1100" baseline="0" dirty="0">
                          <a:latin typeface="Lucida Sans" charset="0"/>
                          <a:ea typeface="Lucida Sans" charset="0"/>
                          <a:cs typeface="Lucida Sans" charset="0"/>
                        </a:rPr>
                        <a:t> System Energy Store - Type</a:t>
                      </a:r>
                      <a:endParaRPr lang="en-US" sz="1100" dirty="0">
                        <a:latin typeface="Lucida Sans" charset="0"/>
                        <a:ea typeface="Lucida Sans" charset="0"/>
                        <a:cs typeface="Lucida Sans"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100" dirty="0">
                          <a:latin typeface="Lucida Sans" charset="0"/>
                          <a:ea typeface="Lucida Sans" charset="0"/>
                          <a:cs typeface="Lucida Sans" charset="0"/>
                        </a:rPr>
                        <a:t>Process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100" dirty="0">
                          <a:latin typeface="Lucida Sans" charset="0"/>
                          <a:ea typeface="Lucida Sans" charset="0"/>
                          <a:cs typeface="Lucida Sans" charset="0"/>
                        </a:rPr>
                        <a:t>Output System Energy Store – Type</a:t>
                      </a:r>
                    </a:p>
                  </a:txBody>
                  <a:tcPr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657148">
                <a:tc>
                  <a:txBody>
                    <a:bodyPr/>
                    <a:lstStyle/>
                    <a:p>
                      <a:pPr algn="ctr"/>
                      <a:r>
                        <a:rPr lang="en-US" sz="1100" dirty="0">
                          <a:latin typeface="Lucida Sans" charset="0"/>
                          <a:ea typeface="Lucida Sans" charset="0"/>
                          <a:cs typeface="Lucida Sans" charset="0"/>
                        </a:rPr>
                        <a:t>Atmosphere – temperature</a:t>
                      </a:r>
                      <a:r>
                        <a:rPr lang="en-US" sz="1100" baseline="0" dirty="0">
                          <a:latin typeface="Lucida Sans" charset="0"/>
                          <a:ea typeface="Lucida Sans" charset="0"/>
                          <a:cs typeface="Lucida Sans" charset="0"/>
                        </a:rPr>
                        <a:t> / </a:t>
                      </a:r>
                      <a:r>
                        <a:rPr lang="en-US" sz="1100" dirty="0">
                          <a:latin typeface="Lucida Sans" charset="0"/>
                          <a:ea typeface="Lucida Sans" charset="0"/>
                          <a:cs typeface="Lucida Sans" charset="0"/>
                        </a:rPr>
                        <a:t>pressure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US" sz="110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100" dirty="0">
                          <a:latin typeface="Lucida Sans" charset="0"/>
                          <a:ea typeface="Lucida Sans" charset="0"/>
                          <a:cs typeface="Lucida Sans" charset="0"/>
                        </a:rPr>
                        <a:t>Atmosphere – temperature</a:t>
                      </a:r>
                      <a:r>
                        <a:rPr lang="en-US" sz="1100" baseline="0" dirty="0">
                          <a:latin typeface="Lucida Sans" charset="0"/>
                          <a:ea typeface="Lucida Sans" charset="0"/>
                          <a:cs typeface="Lucida Sans" charset="0"/>
                        </a:rPr>
                        <a:t> / </a:t>
                      </a:r>
                      <a:r>
                        <a:rPr lang="en-US" sz="1100" dirty="0">
                          <a:latin typeface="Lucida Sans" charset="0"/>
                          <a:ea typeface="Lucida Sans" charset="0"/>
                          <a:cs typeface="Lucida Sans" charset="0"/>
                        </a:rPr>
                        <a:t>pressure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1"/>
                  </a:ext>
                </a:extLst>
              </a:tr>
              <a:tr h="657148">
                <a:tc>
                  <a:txBody>
                    <a:bodyPr/>
                    <a:lstStyle/>
                    <a:p>
                      <a:pPr algn="ctr"/>
                      <a:r>
                        <a:rPr lang="en-US" sz="1100" dirty="0">
                          <a:latin typeface="Lucida Sans" charset="0"/>
                          <a:ea typeface="Lucida Sans" charset="0"/>
                          <a:cs typeface="Lucida Sans" charset="0"/>
                        </a:rPr>
                        <a:t>Atmosphere - light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US" sz="110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100" dirty="0">
                          <a:latin typeface="Lucida Sans" charset="0"/>
                          <a:ea typeface="Lucida Sans" charset="0"/>
                          <a:cs typeface="Lucida Sans" charset="0"/>
                        </a:rPr>
                        <a:t>Land</a:t>
                      </a:r>
                      <a:r>
                        <a:rPr lang="en-US" sz="1100" baseline="0" dirty="0">
                          <a:latin typeface="Lucida Sans" charset="0"/>
                          <a:ea typeface="Lucida Sans" charset="0"/>
                          <a:cs typeface="Lucida Sans" charset="0"/>
                        </a:rPr>
                        <a:t> - chemical</a:t>
                      </a:r>
                      <a:endParaRPr lang="en-US" sz="110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2"/>
                  </a:ext>
                </a:extLst>
              </a:tr>
              <a:tr h="657148">
                <a:tc>
                  <a:txBody>
                    <a:bodyPr/>
                    <a:lstStyle/>
                    <a:p>
                      <a:pPr algn="ctr"/>
                      <a:r>
                        <a:rPr lang="en-US" sz="1100" dirty="0">
                          <a:latin typeface="Lucida Sans" charset="0"/>
                          <a:ea typeface="Lucida Sans" charset="0"/>
                          <a:cs typeface="Lucida Sans" charset="0"/>
                        </a:rPr>
                        <a:t>Land / Oceans - heat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US" sz="110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100" dirty="0">
                          <a:latin typeface="Lucida Sans" charset="0"/>
                          <a:ea typeface="Lucida Sans" charset="0"/>
                          <a:cs typeface="Lucida Sans" charset="0"/>
                        </a:rPr>
                        <a:t>Atmosphere - heat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3"/>
                  </a:ext>
                </a:extLst>
              </a:tr>
              <a:tr h="657148">
                <a:tc>
                  <a:txBody>
                    <a:bodyPr/>
                    <a:lstStyle/>
                    <a:p>
                      <a:pPr algn="ctr"/>
                      <a:r>
                        <a:rPr lang="en-US" sz="1100" dirty="0">
                          <a:latin typeface="Lucida Sans" charset="0"/>
                          <a:ea typeface="Lucida Sans" charset="0"/>
                          <a:cs typeface="Lucida Sans" charset="0"/>
                        </a:rPr>
                        <a:t>Oceans – temperature</a:t>
                      </a:r>
                      <a:r>
                        <a:rPr lang="en-US" sz="1100" baseline="0" dirty="0">
                          <a:latin typeface="Lucida Sans" charset="0"/>
                          <a:ea typeface="Lucida Sans" charset="0"/>
                          <a:cs typeface="Lucida Sans" charset="0"/>
                        </a:rPr>
                        <a:t> / chemical</a:t>
                      </a:r>
                      <a:endParaRPr lang="en-US" sz="110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US" sz="110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100" dirty="0">
                          <a:latin typeface="Lucida Sans" charset="0"/>
                          <a:ea typeface="Lucida Sans" charset="0"/>
                          <a:cs typeface="Lucida Sans" charset="0"/>
                        </a:rPr>
                        <a:t>Oceans – temperature</a:t>
                      </a:r>
                      <a:r>
                        <a:rPr lang="en-US" sz="1100" baseline="0" dirty="0">
                          <a:latin typeface="Lucida Sans" charset="0"/>
                          <a:ea typeface="Lucida Sans" charset="0"/>
                          <a:cs typeface="Lucida Sans" charset="0"/>
                        </a:rPr>
                        <a:t> / chemical</a:t>
                      </a:r>
                      <a:endParaRPr lang="en-US" sz="110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4"/>
                  </a:ext>
                </a:extLst>
              </a:tr>
              <a:tr h="657148">
                <a:tc>
                  <a:txBody>
                    <a:bodyPr/>
                    <a:lstStyle/>
                    <a:p>
                      <a:pPr algn="ctr"/>
                      <a:r>
                        <a:rPr lang="en-US" sz="1100" dirty="0">
                          <a:latin typeface="Lucida Sans" charset="0"/>
                          <a:ea typeface="Lucida Sans" charset="0"/>
                          <a:cs typeface="Lucida Sans" charset="0"/>
                        </a:rPr>
                        <a:t>Atmosphere -</a:t>
                      </a:r>
                      <a:r>
                        <a:rPr lang="en-US" sz="1100" baseline="0" dirty="0">
                          <a:latin typeface="Lucida Sans" charset="0"/>
                          <a:ea typeface="Lucida Sans" charset="0"/>
                          <a:cs typeface="Lucida Sans" charset="0"/>
                        </a:rPr>
                        <a:t> heat</a:t>
                      </a:r>
                      <a:endParaRPr lang="en-US" sz="110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US" sz="110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100" dirty="0">
                          <a:latin typeface="Lucida Sans" charset="0"/>
                          <a:ea typeface="Lucida Sans" charset="0"/>
                          <a:cs typeface="Lucida Sans" charset="0"/>
                        </a:rPr>
                        <a:t>Land / Oceans - heat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5"/>
                  </a:ext>
                </a:extLst>
              </a:tr>
              <a:tr h="657148">
                <a:tc>
                  <a:txBody>
                    <a:bodyPr/>
                    <a:lstStyle/>
                    <a:p>
                      <a:pPr algn="ctr"/>
                      <a:r>
                        <a:rPr lang="en-US" sz="1100" dirty="0">
                          <a:latin typeface="Lucida Sans" charset="0"/>
                          <a:ea typeface="Lucida Sans" charset="0"/>
                          <a:cs typeface="Lucida Sans" charset="0"/>
                        </a:rPr>
                        <a:t>Land - chemical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endParaRPr lang="en-US" sz="110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100" dirty="0">
                          <a:latin typeface="Lucida Sans" charset="0"/>
                          <a:ea typeface="Lucida Sans" charset="0"/>
                          <a:cs typeface="Lucida Sans" charset="0"/>
                        </a:rPr>
                        <a:t>Oceans /</a:t>
                      </a:r>
                      <a:r>
                        <a:rPr lang="en-US" sz="1100" baseline="0" dirty="0">
                          <a:latin typeface="Lucida Sans" charset="0"/>
                          <a:ea typeface="Lucida Sans" charset="0"/>
                          <a:cs typeface="Lucida Sans" charset="0"/>
                        </a:rPr>
                        <a:t> Atmosphere - chemical</a:t>
                      </a:r>
                      <a:endParaRPr lang="en-US" sz="110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66" name="Oval 65"/>
          <p:cNvSpPr/>
          <p:nvPr/>
        </p:nvSpPr>
        <p:spPr>
          <a:xfrm>
            <a:off x="9442522" y="4123470"/>
            <a:ext cx="1914144" cy="4754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solidFill>
                <a:latin typeface="Lucida Sans" charset="0"/>
                <a:ea typeface="Lucida Sans" charset="0"/>
                <a:cs typeface="Lucida Sans" charset="0"/>
              </a:rPr>
              <a:t>Photosynthesis</a:t>
            </a:r>
          </a:p>
        </p:txBody>
      </p:sp>
      <p:sp>
        <p:nvSpPr>
          <p:cNvPr id="67" name="Oval 66"/>
          <p:cNvSpPr/>
          <p:nvPr/>
        </p:nvSpPr>
        <p:spPr>
          <a:xfrm>
            <a:off x="9442522" y="4706818"/>
            <a:ext cx="1914144" cy="4754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solidFill>
                <a:latin typeface="Lucida Sans" charset="0"/>
                <a:ea typeface="Lucida Sans" charset="0"/>
                <a:cs typeface="Lucida Sans" charset="0"/>
              </a:rPr>
              <a:t>Erosion</a:t>
            </a:r>
          </a:p>
        </p:txBody>
      </p:sp>
      <p:sp>
        <p:nvSpPr>
          <p:cNvPr id="13" name="Rounded Rectangle 12"/>
          <p:cNvSpPr/>
          <p:nvPr/>
        </p:nvSpPr>
        <p:spPr>
          <a:xfrm>
            <a:off x="591457" y="1204997"/>
            <a:ext cx="11153504" cy="357722"/>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200">
                <a:solidFill>
                  <a:schemeClr val="accent1"/>
                </a:solidFill>
                <a:latin typeface="Lucida Sans" charset="0"/>
                <a:ea typeface="Lucida Sans" charset="0"/>
                <a:cs typeface="Lucida Sans" charset="0"/>
              </a:rPr>
              <a:t>Match the processes with the applicable inputs / outputs and provide a justification for your answer</a:t>
            </a:r>
            <a:endParaRPr lang="en-US" sz="1200" dirty="0">
              <a:solidFill>
                <a:schemeClr val="accent1"/>
              </a:solidFill>
              <a:latin typeface="Lucida Sans" charset="0"/>
              <a:ea typeface="Lucida Sans" charset="0"/>
              <a:cs typeface="Lucida Sans" charset="0"/>
            </a:endParaRPr>
          </a:p>
        </p:txBody>
      </p:sp>
    </p:spTree>
    <p:extLst>
      <p:ext uri="{BB962C8B-B14F-4D97-AF65-F5344CB8AC3E}">
        <p14:creationId xmlns:p14="http://schemas.microsoft.com/office/powerpoint/2010/main" val="964527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Earth’s energy flows – fill the gaps</a:t>
            </a:r>
          </a:p>
        </p:txBody>
      </p:sp>
      <p:sp>
        <p:nvSpPr>
          <p:cNvPr id="5" name="Slide Number Placeholder 4"/>
          <p:cNvSpPr>
            <a:spLocks noGrp="1"/>
          </p:cNvSpPr>
          <p:nvPr>
            <p:ph type="sldNum" sz="quarter" idx="12"/>
          </p:nvPr>
        </p:nvSpPr>
        <p:spPr/>
        <p:txBody>
          <a:bodyPr/>
          <a:lstStyle/>
          <a:p>
            <a:fld id="{4E85AB73-56D2-1C41-8ADB-79B9069DE6DF}" type="slidenum">
              <a:rPr lang="en-US" smtClean="0"/>
              <a:t>8</a:t>
            </a:fld>
            <a:endParaRPr lang="en-US" dirty="0"/>
          </a:p>
        </p:txBody>
      </p:sp>
      <p:sp>
        <p:nvSpPr>
          <p:cNvPr id="6" name="Footer Placeholder 5"/>
          <p:cNvSpPr>
            <a:spLocks noGrp="1"/>
          </p:cNvSpPr>
          <p:nvPr>
            <p:ph type="ftr" sz="quarter" idx="3"/>
          </p:nvPr>
        </p:nvSpPr>
        <p:spPr/>
        <p:txBody>
          <a:bodyPr vert="horz" lIns="91440" tIns="45720" rIns="91440" bIns="45720" rtlCol="0" anchor="ctr"/>
          <a:lstStyle/>
          <a:p>
            <a:r>
              <a:rPr lang="en-US">
                <a:latin typeface="Lucida Sans" charset="0"/>
                <a:ea typeface="Lucida Sans" charset="0"/>
                <a:cs typeface="Lucida Sans" charset="0"/>
              </a:rPr>
              <a:t>www.climatecloud.org</a:t>
            </a:r>
            <a:endParaRPr lang="en-US" dirty="0">
              <a:latin typeface="Lucida Sans" charset="0"/>
              <a:ea typeface="Lucida Sans" charset="0"/>
              <a:cs typeface="Lucida Sans" charset="0"/>
            </a:endParaRPr>
          </a:p>
        </p:txBody>
      </p:sp>
      <p:graphicFrame>
        <p:nvGraphicFramePr>
          <p:cNvPr id="63" name="Table 62"/>
          <p:cNvGraphicFramePr>
            <a:graphicFrameLocks noGrp="1"/>
          </p:cNvGraphicFramePr>
          <p:nvPr>
            <p:extLst>
              <p:ext uri="{D42A27DB-BD31-4B8C-83A1-F6EECF244321}">
                <p14:modId xmlns:p14="http://schemas.microsoft.com/office/powerpoint/2010/main" val="1917064952"/>
              </p:ext>
            </p:extLst>
          </p:nvPr>
        </p:nvGraphicFramePr>
        <p:xfrm>
          <a:off x="591457" y="1799634"/>
          <a:ext cx="8580822" cy="4272280"/>
        </p:xfrm>
        <a:graphic>
          <a:graphicData uri="http://schemas.openxmlformats.org/drawingml/2006/table">
            <a:tbl>
              <a:tblPr firstRow="1" bandRow="1">
                <a:tableStyleId>{5C22544A-7EE6-4342-B048-85BDC9FD1C3A}</a:tableStyleId>
              </a:tblPr>
              <a:tblGrid>
                <a:gridCol w="2860274">
                  <a:extLst>
                    <a:ext uri="{9D8B030D-6E8A-4147-A177-3AD203B41FA5}">
                      <a16:colId xmlns:a16="http://schemas.microsoft.com/office/drawing/2014/main" val="20000"/>
                    </a:ext>
                  </a:extLst>
                </a:gridCol>
                <a:gridCol w="2860274">
                  <a:extLst>
                    <a:ext uri="{9D8B030D-6E8A-4147-A177-3AD203B41FA5}">
                      <a16:colId xmlns:a16="http://schemas.microsoft.com/office/drawing/2014/main" val="20001"/>
                    </a:ext>
                  </a:extLst>
                </a:gridCol>
                <a:gridCol w="2860274">
                  <a:extLst>
                    <a:ext uri="{9D8B030D-6E8A-4147-A177-3AD203B41FA5}">
                      <a16:colId xmlns:a16="http://schemas.microsoft.com/office/drawing/2014/main" val="20002"/>
                    </a:ext>
                  </a:extLst>
                </a:gridCol>
              </a:tblGrid>
              <a:tr h="370840">
                <a:tc>
                  <a:txBody>
                    <a:bodyPr/>
                    <a:lstStyle/>
                    <a:p>
                      <a:pPr algn="ctr"/>
                      <a:r>
                        <a:rPr lang="en-US" sz="1100" dirty="0">
                          <a:latin typeface="Lucida Sans" charset="0"/>
                          <a:ea typeface="Lucida Sans" charset="0"/>
                          <a:cs typeface="Lucida Sans" charset="0"/>
                        </a:rPr>
                        <a:t>Input</a:t>
                      </a:r>
                      <a:r>
                        <a:rPr lang="en-US" sz="1100" baseline="0" dirty="0">
                          <a:latin typeface="Lucida Sans" charset="0"/>
                          <a:ea typeface="Lucida Sans" charset="0"/>
                          <a:cs typeface="Lucida Sans" charset="0"/>
                        </a:rPr>
                        <a:t> System Energy Store - Type</a:t>
                      </a:r>
                      <a:endParaRPr lang="en-US" sz="1100" dirty="0">
                        <a:latin typeface="Lucida Sans" charset="0"/>
                        <a:ea typeface="Lucida Sans" charset="0"/>
                        <a:cs typeface="Lucida Sans" charset="0"/>
                      </a:endParaRPr>
                    </a:p>
                  </a:txBody>
                  <a:tcPr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100" dirty="0">
                          <a:latin typeface="Lucida Sans" charset="0"/>
                          <a:ea typeface="Lucida Sans" charset="0"/>
                          <a:cs typeface="Lucida Sans" charset="0"/>
                        </a:rPr>
                        <a:t>Process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100" dirty="0">
                          <a:latin typeface="Lucida Sans" charset="0"/>
                          <a:ea typeface="Lucida Sans" charset="0"/>
                          <a:cs typeface="Lucida Sans" charset="0"/>
                        </a:rPr>
                        <a:t>Output System Energy Store – Type</a:t>
                      </a:r>
                    </a:p>
                  </a:txBody>
                  <a:tcPr anchor="ctr">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sz="1100" dirty="0">
                          <a:latin typeface="Lucida Sans" charset="0"/>
                          <a:ea typeface="Lucida Sans" charset="0"/>
                          <a:cs typeface="Lucida Sans" charset="0"/>
                        </a:rPr>
                        <a:t>Atmosphere – temperature</a:t>
                      </a:r>
                      <a:r>
                        <a:rPr lang="en-US" sz="1100" baseline="0" dirty="0">
                          <a:latin typeface="Lucida Sans" charset="0"/>
                          <a:ea typeface="Lucida Sans" charset="0"/>
                          <a:cs typeface="Lucida Sans" charset="0"/>
                        </a:rPr>
                        <a:t> / </a:t>
                      </a:r>
                      <a:r>
                        <a:rPr lang="en-US" sz="1100" dirty="0">
                          <a:latin typeface="Lucida Sans" charset="0"/>
                          <a:ea typeface="Lucida Sans" charset="0"/>
                          <a:cs typeface="Lucida Sans" charset="0"/>
                        </a:rPr>
                        <a:t>pressure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100" b="1" dirty="0">
                          <a:latin typeface="Lucida Sans" charset="0"/>
                          <a:ea typeface="Lucida Sans" charset="0"/>
                          <a:cs typeface="Lucida Sans" charset="0"/>
                        </a:rPr>
                        <a:t>Winds</a:t>
                      </a:r>
                    </a:p>
                    <a:p>
                      <a:pPr algn="ctr"/>
                      <a:r>
                        <a:rPr lang="en-US" sz="1100" dirty="0">
                          <a:latin typeface="Lucida Sans" charset="0"/>
                          <a:ea typeface="Lucida Sans" charset="0"/>
                          <a:cs typeface="Lucida Sans" charset="0"/>
                        </a:rPr>
                        <a:t>Differences</a:t>
                      </a:r>
                      <a:r>
                        <a:rPr lang="en-US" sz="1100" baseline="0" dirty="0">
                          <a:latin typeface="Lucida Sans" charset="0"/>
                          <a:ea typeface="Lucida Sans" charset="0"/>
                          <a:cs typeface="Lucida Sans" charset="0"/>
                        </a:rPr>
                        <a:t> in air temperature cause pressure differentials driving wind </a:t>
                      </a:r>
                      <a:endParaRPr lang="en-US" sz="110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100" dirty="0">
                          <a:latin typeface="Lucida Sans" charset="0"/>
                          <a:ea typeface="Lucida Sans" charset="0"/>
                          <a:cs typeface="Lucida Sans" charset="0"/>
                        </a:rPr>
                        <a:t>Atmosphere – temperature</a:t>
                      </a:r>
                      <a:r>
                        <a:rPr lang="en-US" sz="1100" baseline="0" dirty="0">
                          <a:latin typeface="Lucida Sans" charset="0"/>
                          <a:ea typeface="Lucida Sans" charset="0"/>
                          <a:cs typeface="Lucida Sans" charset="0"/>
                        </a:rPr>
                        <a:t> / </a:t>
                      </a:r>
                      <a:r>
                        <a:rPr lang="en-US" sz="1100" dirty="0">
                          <a:latin typeface="Lucida Sans" charset="0"/>
                          <a:ea typeface="Lucida Sans" charset="0"/>
                          <a:cs typeface="Lucida Sans" charset="0"/>
                        </a:rPr>
                        <a:t>pressure</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US" sz="1100" dirty="0">
                          <a:latin typeface="Lucida Sans" charset="0"/>
                          <a:ea typeface="Lucida Sans" charset="0"/>
                          <a:cs typeface="Lucida Sans" charset="0"/>
                        </a:rPr>
                        <a:t>Atmosphere - light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100" b="1" dirty="0">
                          <a:latin typeface="Lucida Sans" charset="0"/>
                          <a:ea typeface="Lucida Sans" charset="0"/>
                          <a:cs typeface="Lucida Sans" charset="0"/>
                        </a:rPr>
                        <a:t>Photosynthesis</a:t>
                      </a:r>
                    </a:p>
                    <a:p>
                      <a:pPr algn="ctr"/>
                      <a:r>
                        <a:rPr lang="en-US" sz="1100" b="0" dirty="0">
                          <a:latin typeface="Lucida Sans" charset="0"/>
                          <a:ea typeface="Lucida Sans" charset="0"/>
                          <a:cs typeface="Lucida Sans" charset="0"/>
                        </a:rPr>
                        <a:t>Plants</a:t>
                      </a:r>
                      <a:r>
                        <a:rPr lang="en-US" sz="1100" b="0" baseline="0" dirty="0">
                          <a:latin typeface="Lucida Sans" charset="0"/>
                          <a:ea typeface="Lucida Sans" charset="0"/>
                          <a:cs typeface="Lucida Sans" charset="0"/>
                        </a:rPr>
                        <a:t> capture light energy and convert to chemical energy</a:t>
                      </a:r>
                      <a:endParaRPr lang="en-US" sz="1100" b="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100" dirty="0">
                          <a:latin typeface="Lucida Sans" charset="0"/>
                          <a:ea typeface="Lucida Sans" charset="0"/>
                          <a:cs typeface="Lucida Sans" charset="0"/>
                        </a:rPr>
                        <a:t>Land</a:t>
                      </a:r>
                      <a:r>
                        <a:rPr lang="en-US" sz="1100" baseline="0" dirty="0">
                          <a:latin typeface="Lucida Sans" charset="0"/>
                          <a:ea typeface="Lucida Sans" charset="0"/>
                          <a:cs typeface="Lucida Sans" charset="0"/>
                        </a:rPr>
                        <a:t> - chemical</a:t>
                      </a:r>
                      <a:endParaRPr lang="en-US" sz="110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lang="en-US" sz="1100" dirty="0">
                          <a:latin typeface="Lucida Sans" charset="0"/>
                          <a:ea typeface="Lucida Sans" charset="0"/>
                          <a:cs typeface="Lucida Sans" charset="0"/>
                        </a:rPr>
                        <a:t>Land / Oceans - heat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100" b="1" dirty="0">
                          <a:latin typeface="Lucida Sans" charset="0"/>
                          <a:ea typeface="Lucida Sans" charset="0"/>
                          <a:cs typeface="Lucida Sans" charset="0"/>
                        </a:rPr>
                        <a:t>Radiation</a:t>
                      </a:r>
                    </a:p>
                    <a:p>
                      <a:pPr algn="ctr"/>
                      <a:r>
                        <a:rPr lang="en-US" sz="1100" b="0" dirty="0">
                          <a:latin typeface="Lucida Sans" charset="0"/>
                          <a:ea typeface="Lucida Sans" charset="0"/>
                          <a:cs typeface="Lucida Sans" charset="0"/>
                        </a:rPr>
                        <a:t>The</a:t>
                      </a:r>
                      <a:r>
                        <a:rPr lang="en-US" sz="1100" b="0" baseline="0" dirty="0">
                          <a:latin typeface="Lucida Sans" charset="0"/>
                          <a:ea typeface="Lucida Sans" charset="0"/>
                          <a:cs typeface="Lucida Sans" charset="0"/>
                        </a:rPr>
                        <a:t> land and oceans radiate heat into the atmosphere</a:t>
                      </a:r>
                      <a:endParaRPr lang="en-US" sz="1100" b="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100" dirty="0">
                          <a:latin typeface="Lucida Sans" charset="0"/>
                          <a:ea typeface="Lucida Sans" charset="0"/>
                          <a:cs typeface="Lucida Sans" charset="0"/>
                        </a:rPr>
                        <a:t>Atmosphere - heat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en-US" sz="1100" dirty="0">
                          <a:latin typeface="Lucida Sans" charset="0"/>
                          <a:ea typeface="Lucida Sans" charset="0"/>
                          <a:cs typeface="Lucida Sans" charset="0"/>
                        </a:rPr>
                        <a:t>Oceans – temperature</a:t>
                      </a:r>
                      <a:r>
                        <a:rPr lang="en-US" sz="1100" baseline="0" dirty="0">
                          <a:latin typeface="Lucida Sans" charset="0"/>
                          <a:ea typeface="Lucida Sans" charset="0"/>
                          <a:cs typeface="Lucida Sans" charset="0"/>
                        </a:rPr>
                        <a:t> / chemical</a:t>
                      </a:r>
                      <a:endParaRPr lang="en-US" sz="110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100" b="1" dirty="0">
                          <a:latin typeface="Lucida Sans" charset="0"/>
                          <a:ea typeface="Lucida Sans" charset="0"/>
                          <a:cs typeface="Lucida Sans" charset="0"/>
                        </a:rPr>
                        <a:t>Ocean</a:t>
                      </a:r>
                      <a:r>
                        <a:rPr lang="en-US" sz="1100" b="1" baseline="0" dirty="0">
                          <a:latin typeface="Lucida Sans" charset="0"/>
                          <a:ea typeface="Lucida Sans" charset="0"/>
                          <a:cs typeface="Lucida Sans" charset="0"/>
                        </a:rPr>
                        <a:t> Currents</a:t>
                      </a:r>
                    </a:p>
                    <a:p>
                      <a:pPr algn="ctr"/>
                      <a:r>
                        <a:rPr lang="en-US" sz="1100" b="0" baseline="0" dirty="0">
                          <a:latin typeface="Lucida Sans" charset="0"/>
                          <a:ea typeface="Lucida Sans" charset="0"/>
                          <a:cs typeface="Lucida Sans" charset="0"/>
                        </a:rPr>
                        <a:t>Differences in water temperature and salinity drive ocean currents</a:t>
                      </a:r>
                      <a:endParaRPr lang="en-US" sz="1100" b="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100" dirty="0">
                          <a:latin typeface="Lucida Sans" charset="0"/>
                          <a:ea typeface="Lucida Sans" charset="0"/>
                          <a:cs typeface="Lucida Sans" charset="0"/>
                        </a:rPr>
                        <a:t>Oceans – temperature</a:t>
                      </a:r>
                      <a:r>
                        <a:rPr lang="en-US" sz="1100" baseline="0" dirty="0">
                          <a:latin typeface="Lucida Sans" charset="0"/>
                          <a:ea typeface="Lucida Sans" charset="0"/>
                          <a:cs typeface="Lucida Sans" charset="0"/>
                        </a:rPr>
                        <a:t> / chemical</a:t>
                      </a:r>
                      <a:endParaRPr lang="en-US" sz="110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lang="en-US" sz="1100" dirty="0">
                          <a:latin typeface="Lucida Sans" charset="0"/>
                          <a:ea typeface="Lucida Sans" charset="0"/>
                          <a:cs typeface="Lucida Sans" charset="0"/>
                        </a:rPr>
                        <a:t>Atmosphere -</a:t>
                      </a:r>
                      <a:r>
                        <a:rPr lang="en-US" sz="1100" baseline="0" dirty="0">
                          <a:latin typeface="Lucida Sans" charset="0"/>
                          <a:ea typeface="Lucida Sans" charset="0"/>
                          <a:cs typeface="Lucida Sans" charset="0"/>
                        </a:rPr>
                        <a:t> heat</a:t>
                      </a:r>
                      <a:endParaRPr lang="en-US" sz="110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100" b="1" dirty="0">
                          <a:latin typeface="Lucida Sans" charset="0"/>
                          <a:ea typeface="Lucida Sans" charset="0"/>
                          <a:cs typeface="Lucida Sans" charset="0"/>
                        </a:rPr>
                        <a:t>Evaporation</a:t>
                      </a:r>
                    </a:p>
                    <a:p>
                      <a:pPr algn="ctr"/>
                      <a:r>
                        <a:rPr lang="en-US" sz="1100" b="0" dirty="0">
                          <a:latin typeface="Lucida Sans" charset="0"/>
                          <a:ea typeface="Lucida Sans" charset="0"/>
                          <a:cs typeface="Lucida Sans" charset="0"/>
                        </a:rPr>
                        <a:t>Evaporation</a:t>
                      </a:r>
                      <a:r>
                        <a:rPr lang="en-US" sz="1100" b="0" baseline="0" dirty="0">
                          <a:latin typeface="Lucida Sans" charset="0"/>
                          <a:ea typeface="Lucida Sans" charset="0"/>
                          <a:cs typeface="Lucida Sans" charset="0"/>
                        </a:rPr>
                        <a:t> requires the transfer of heat from the atmosphere to the water being evaporated</a:t>
                      </a:r>
                      <a:endParaRPr lang="en-US" sz="1100" b="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100" dirty="0">
                          <a:latin typeface="Lucida Sans" charset="0"/>
                          <a:ea typeface="Lucida Sans" charset="0"/>
                          <a:cs typeface="Lucida Sans" charset="0"/>
                        </a:rPr>
                        <a:t>Land / Oceans - heat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algn="ctr"/>
                      <a:r>
                        <a:rPr lang="en-US" sz="1100" dirty="0">
                          <a:latin typeface="Lucida Sans" charset="0"/>
                          <a:ea typeface="Lucida Sans" charset="0"/>
                          <a:cs typeface="Lucida Sans" charset="0"/>
                        </a:rPr>
                        <a:t>Land - chemical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100" b="1" dirty="0">
                          <a:latin typeface="Lucida Sans" charset="0"/>
                          <a:ea typeface="Lucida Sans" charset="0"/>
                          <a:cs typeface="Lucida Sans" charset="0"/>
                        </a:rPr>
                        <a:t>Erosion</a:t>
                      </a:r>
                    </a:p>
                    <a:p>
                      <a:pPr algn="ctr"/>
                      <a:r>
                        <a:rPr lang="en-US" sz="1100" b="0" dirty="0">
                          <a:latin typeface="Lucida Sans" charset="0"/>
                          <a:ea typeface="Lucida Sans" charset="0"/>
                          <a:cs typeface="Lucida Sans" charset="0"/>
                        </a:rPr>
                        <a:t>The</a:t>
                      </a:r>
                      <a:r>
                        <a:rPr lang="en-US" sz="1100" b="0" baseline="0" dirty="0">
                          <a:latin typeface="Lucida Sans" charset="0"/>
                          <a:ea typeface="Lucida Sans" charset="0"/>
                          <a:cs typeface="Lucida Sans" charset="0"/>
                        </a:rPr>
                        <a:t> erosion of land transfers the chemical energy stored in rocks or soils to the atmosphere or oceans</a:t>
                      </a:r>
                      <a:endParaRPr lang="en-US" sz="1100" b="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a:r>
                        <a:rPr lang="en-US" sz="1100" dirty="0">
                          <a:latin typeface="Lucida Sans" charset="0"/>
                          <a:ea typeface="Lucida Sans" charset="0"/>
                          <a:cs typeface="Lucida Sans" charset="0"/>
                        </a:rPr>
                        <a:t>Oceans /</a:t>
                      </a:r>
                      <a:r>
                        <a:rPr lang="en-US" sz="1100" baseline="0" dirty="0">
                          <a:latin typeface="Lucida Sans" charset="0"/>
                          <a:ea typeface="Lucida Sans" charset="0"/>
                          <a:cs typeface="Lucida Sans" charset="0"/>
                        </a:rPr>
                        <a:t> Atmosphere - chemical</a:t>
                      </a:r>
                      <a:endParaRPr lang="en-US" sz="1100" dirty="0">
                        <a:latin typeface="Lucida Sans" charset="0"/>
                        <a:ea typeface="Lucida Sans" charset="0"/>
                        <a:cs typeface="Lucida Sans"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7" name="Rounded Rectangle 6"/>
          <p:cNvSpPr/>
          <p:nvPr/>
        </p:nvSpPr>
        <p:spPr>
          <a:xfrm>
            <a:off x="591457" y="1204997"/>
            <a:ext cx="11153504" cy="357722"/>
          </a:xfrm>
          <a:prstGeom prst="roundRect">
            <a:avLst>
              <a:gd name="adj" fmla="val 490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1200">
                <a:solidFill>
                  <a:schemeClr val="accent1"/>
                </a:solidFill>
                <a:latin typeface="Lucida Sans" charset="0"/>
                <a:ea typeface="Lucida Sans" charset="0"/>
                <a:cs typeface="Lucida Sans" charset="0"/>
              </a:rPr>
              <a:t>Match the processes with the applicable inputs / outputs and provide a justification for your answer</a:t>
            </a:r>
            <a:endParaRPr lang="en-US" sz="1200" dirty="0">
              <a:solidFill>
                <a:schemeClr val="accent1"/>
              </a:solidFill>
              <a:latin typeface="Lucida Sans" charset="0"/>
              <a:ea typeface="Lucida Sans" charset="0"/>
              <a:cs typeface="Lucida Sans" charset="0"/>
            </a:endParaRPr>
          </a:p>
        </p:txBody>
      </p:sp>
    </p:spTree>
    <p:extLst>
      <p:ext uri="{BB962C8B-B14F-4D97-AF65-F5344CB8AC3E}">
        <p14:creationId xmlns:p14="http://schemas.microsoft.com/office/powerpoint/2010/main" val="538449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Carbon Cycle</a:t>
            </a:r>
          </a:p>
        </p:txBody>
      </p:sp>
      <p:sp>
        <p:nvSpPr>
          <p:cNvPr id="3" name="Subtitle 2"/>
          <p:cNvSpPr>
            <a:spLocks noGrp="1"/>
          </p:cNvSpPr>
          <p:nvPr>
            <p:ph type="subTitle" idx="1"/>
          </p:nvPr>
        </p:nvSpPr>
        <p:spPr/>
        <p:txBody>
          <a:bodyPr/>
          <a:lstStyle/>
          <a:p>
            <a:r>
              <a:rPr lang="en-US" dirty="0"/>
              <a:t>Lesson 2</a:t>
            </a:r>
          </a:p>
        </p:txBody>
      </p:sp>
    </p:spTree>
    <p:extLst>
      <p:ext uri="{BB962C8B-B14F-4D97-AF65-F5344CB8AC3E}">
        <p14:creationId xmlns:p14="http://schemas.microsoft.com/office/powerpoint/2010/main" val="46057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CC">
      <a:dk1>
        <a:srgbClr val="000000"/>
      </a:dk1>
      <a:lt1>
        <a:srgbClr val="FFFFFF"/>
      </a:lt1>
      <a:dk2>
        <a:srgbClr val="44546A"/>
      </a:dk2>
      <a:lt2>
        <a:srgbClr val="E7E6E6"/>
      </a:lt2>
      <a:accent1>
        <a:srgbClr val="3CA679"/>
      </a:accent1>
      <a:accent2>
        <a:srgbClr val="4FD79E"/>
      </a:accent2>
      <a:accent3>
        <a:srgbClr val="56F6A8"/>
      </a:accent3>
      <a:accent4>
        <a:srgbClr val="7097A7"/>
      </a:accent4>
      <a:accent5>
        <a:srgbClr val="AAB0D7"/>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1200" smtClean="0">
            <a:latin typeface="Lucida Sans" charset="0"/>
            <a:ea typeface="Lucida Sans" charset="0"/>
            <a:cs typeface="Lucida Sans"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100" b="1" dirty="0">
            <a:latin typeface="Lucida Sans" charset="0"/>
            <a:ea typeface="Lucida Sans" charset="0"/>
            <a:cs typeface="Lucida Sans"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68298</TotalTime>
  <Words>2709</Words>
  <Application>Microsoft Office PowerPoint</Application>
  <PresentationFormat>Widescreen</PresentationFormat>
  <Paragraphs>449</Paragraphs>
  <Slides>34</Slides>
  <Notes>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42" baseType="lpstr">
      <vt:lpstr>Arial</vt:lpstr>
      <vt:lpstr>Calibri</vt:lpstr>
      <vt:lpstr>Lucida Sans</vt:lpstr>
      <vt:lpstr>Palatino</vt:lpstr>
      <vt:lpstr>Palatino Linotype</vt:lpstr>
      <vt:lpstr>Office Theme</vt:lpstr>
      <vt:lpstr>1_Custom Design</vt:lpstr>
      <vt:lpstr>think-cell Slide</vt:lpstr>
      <vt:lpstr>Introduction to Climate Change</vt:lpstr>
      <vt:lpstr>Climate and Earth Systems</vt:lpstr>
      <vt:lpstr>What is Climate?</vt:lpstr>
      <vt:lpstr>The Earth’s climate has changed significantly over Earth’s history</vt:lpstr>
      <vt:lpstr>Earth systems</vt:lpstr>
      <vt:lpstr>Energy flows between the earth systems drives climate</vt:lpstr>
      <vt:lpstr>Earth system energy flows – fill the gaps</vt:lpstr>
      <vt:lpstr>Earth’s energy flows – fill the gaps</vt:lpstr>
      <vt:lpstr>The Carbon Cycle</vt:lpstr>
      <vt:lpstr>The Carbon Cycle</vt:lpstr>
      <vt:lpstr>The carbon cycle is driven by natural and man-made processes</vt:lpstr>
      <vt:lpstr>Carbon cycle example: Limestone (CaCO3)</vt:lpstr>
      <vt:lpstr>Carbon cycle example: Coal</vt:lpstr>
      <vt:lpstr>Carbon Budget exercise</vt:lpstr>
      <vt:lpstr>Human Production of Greenhouse Gases</vt:lpstr>
      <vt:lpstr>Atmospheric CO2 concentrations</vt:lpstr>
      <vt:lpstr>How do humans produce greenhouse gases?</vt:lpstr>
      <vt:lpstr>How do humans produce greenhouse gases?</vt:lpstr>
      <vt:lpstr>How do humans produce greenhouse gases?</vt:lpstr>
      <vt:lpstr>How do humans produce greenhouse gases?</vt:lpstr>
      <vt:lpstr>How do humans produce greenhouse gases?</vt:lpstr>
      <vt:lpstr>How do humans produce greenhouse gases?</vt:lpstr>
      <vt:lpstr>Greenhouse Gas diary</vt:lpstr>
      <vt:lpstr>The man-made greenhouse effect</vt:lpstr>
      <vt:lpstr>Earth surface temperatures are increasing</vt:lpstr>
      <vt:lpstr>The impact of CO2 increases </vt:lpstr>
      <vt:lpstr>The man-made greenhouse effect</vt:lpstr>
      <vt:lpstr>Earth surface temperatures are increasing</vt:lpstr>
      <vt:lpstr>Temperature change is a primary effect of increased CO2, with multiple secondary effects</vt:lpstr>
      <vt:lpstr>Feedback loops</vt:lpstr>
      <vt:lpstr>Impacts of a changing climate</vt:lpstr>
      <vt:lpstr>Risk based approach to predicting effects</vt:lpstr>
      <vt:lpstr>Dealing with the effects of climate change</vt:lpstr>
      <vt:lpstr>Climate change – overall 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Philip Kent</dc:creator>
  <cp:keywords/>
  <dc:description/>
  <cp:lastModifiedBy>Philip Kent</cp:lastModifiedBy>
  <cp:revision>109</cp:revision>
  <dcterms:created xsi:type="dcterms:W3CDTF">2016-10-02T15:37:59Z</dcterms:created>
  <dcterms:modified xsi:type="dcterms:W3CDTF">2018-05-04T09:31:19Z</dcterms:modified>
  <cp:category/>
</cp:coreProperties>
</file>